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31"/>
  </p:notesMasterIdLst>
  <p:handoutMasterIdLst>
    <p:handoutMasterId r:id="rId32"/>
  </p:handoutMasterIdLst>
  <p:sldIdLst>
    <p:sldId id="287" r:id="rId2"/>
    <p:sldId id="257" r:id="rId3"/>
    <p:sldId id="309" r:id="rId4"/>
    <p:sldId id="310" r:id="rId5"/>
    <p:sldId id="306" r:id="rId6"/>
    <p:sldId id="307" r:id="rId7"/>
    <p:sldId id="308" r:id="rId8"/>
    <p:sldId id="296" r:id="rId9"/>
    <p:sldId id="297" r:id="rId10"/>
    <p:sldId id="298" r:id="rId11"/>
    <p:sldId id="299" r:id="rId12"/>
    <p:sldId id="300" r:id="rId13"/>
    <p:sldId id="301" r:id="rId14"/>
    <p:sldId id="302" r:id="rId15"/>
    <p:sldId id="303" r:id="rId16"/>
    <p:sldId id="304" r:id="rId17"/>
    <p:sldId id="305" r:id="rId18"/>
    <p:sldId id="258" r:id="rId19"/>
    <p:sldId id="259" r:id="rId20"/>
    <p:sldId id="265" r:id="rId21"/>
    <p:sldId id="266" r:id="rId22"/>
    <p:sldId id="269" r:id="rId23"/>
    <p:sldId id="271" r:id="rId24"/>
    <p:sldId id="273" r:id="rId25"/>
    <p:sldId id="274" r:id="rId26"/>
    <p:sldId id="275" r:id="rId27"/>
    <p:sldId id="277" r:id="rId28"/>
    <p:sldId id="280" r:id="rId29"/>
    <p:sldId id="281" r:id="rId30"/>
  </p:sldIdLst>
  <p:sldSz cx="9144000" cy="6858000" type="screen4x3"/>
  <p:notesSz cx="6735763" cy="98663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10" autoAdjust="0"/>
    <p:restoredTop sz="94660"/>
  </p:normalViewPr>
  <p:slideViewPr>
    <p:cSldViewPr>
      <p:cViewPr varScale="1">
        <p:scale>
          <a:sx n="81" d="100"/>
          <a:sy n="81" d="100"/>
        </p:scale>
        <p:origin x="1056"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9413" cy="493713"/>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sz="quarter" idx="1"/>
          </p:nvPr>
        </p:nvSpPr>
        <p:spPr>
          <a:xfrm>
            <a:off x="3814763" y="0"/>
            <a:ext cx="2919412" cy="493713"/>
          </a:xfrm>
          <a:prstGeom prst="rect">
            <a:avLst/>
          </a:prstGeom>
        </p:spPr>
        <p:txBody>
          <a:bodyPr vert="horz" lIns="91440" tIns="45720" rIns="91440" bIns="45720" rtlCol="0"/>
          <a:lstStyle>
            <a:lvl1pPr algn="r">
              <a:defRPr sz="1200"/>
            </a:lvl1pPr>
          </a:lstStyle>
          <a:p>
            <a:fld id="{4DFCAF0B-E158-4D0C-8EDF-5A4FF8872FF5}" type="datetimeFigureOut">
              <a:rPr lang="en-US" smtClean="0"/>
              <a:t>3/7/2025</a:t>
            </a:fld>
            <a:endParaRPr lang="en-AU"/>
          </a:p>
        </p:txBody>
      </p:sp>
      <p:sp>
        <p:nvSpPr>
          <p:cNvPr id="4" name="Footer Placeholder 3"/>
          <p:cNvSpPr>
            <a:spLocks noGrp="1"/>
          </p:cNvSpPr>
          <p:nvPr>
            <p:ph type="ftr" sz="quarter" idx="2"/>
          </p:nvPr>
        </p:nvSpPr>
        <p:spPr>
          <a:xfrm>
            <a:off x="0" y="9371013"/>
            <a:ext cx="2919413" cy="493712"/>
          </a:xfrm>
          <a:prstGeom prst="rect">
            <a:avLst/>
          </a:prstGeom>
        </p:spPr>
        <p:txBody>
          <a:bodyPr vert="horz" lIns="91440" tIns="45720" rIns="91440" bIns="45720" rtlCol="0" anchor="b"/>
          <a:lstStyle>
            <a:lvl1pPr algn="l">
              <a:defRPr sz="1200"/>
            </a:lvl1pPr>
          </a:lstStyle>
          <a:p>
            <a:endParaRPr lang="en-AU"/>
          </a:p>
        </p:txBody>
      </p:sp>
      <p:sp>
        <p:nvSpPr>
          <p:cNvPr id="5" name="Slide Number Placeholder 4"/>
          <p:cNvSpPr>
            <a:spLocks noGrp="1"/>
          </p:cNvSpPr>
          <p:nvPr>
            <p:ph type="sldNum" sz="quarter" idx="3"/>
          </p:nvPr>
        </p:nvSpPr>
        <p:spPr>
          <a:xfrm>
            <a:off x="3814763" y="9371013"/>
            <a:ext cx="2919412" cy="493712"/>
          </a:xfrm>
          <a:prstGeom prst="rect">
            <a:avLst/>
          </a:prstGeom>
        </p:spPr>
        <p:txBody>
          <a:bodyPr vert="horz" lIns="91440" tIns="45720" rIns="91440" bIns="45720" rtlCol="0" anchor="b"/>
          <a:lstStyle>
            <a:lvl1pPr algn="r">
              <a:defRPr sz="1200"/>
            </a:lvl1pPr>
          </a:lstStyle>
          <a:p>
            <a:fld id="{AB1109DA-9F0D-4A30-9D89-6C4D31D8A294}" type="slidenum">
              <a:rPr lang="en-AU" smtClean="0"/>
              <a:t>‹#›</a:t>
            </a:fld>
            <a:endParaRPr lang="en-AU"/>
          </a:p>
        </p:txBody>
      </p:sp>
    </p:spTree>
    <p:extLst>
      <p:ext uri="{BB962C8B-B14F-4D97-AF65-F5344CB8AC3E}">
        <p14:creationId xmlns:p14="http://schemas.microsoft.com/office/powerpoint/2010/main" val="24532941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8831" cy="49331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15373" y="0"/>
            <a:ext cx="2918831" cy="493316"/>
          </a:xfrm>
          <a:prstGeom prst="rect">
            <a:avLst/>
          </a:prstGeom>
        </p:spPr>
        <p:txBody>
          <a:bodyPr vert="horz" lIns="91440" tIns="45720" rIns="91440" bIns="45720" rtlCol="0"/>
          <a:lstStyle>
            <a:lvl1pPr algn="r">
              <a:defRPr sz="1200"/>
            </a:lvl1pPr>
          </a:lstStyle>
          <a:p>
            <a:fld id="{F6454CFD-3628-40CE-9425-544A0A7AF0CB}" type="datetimeFigureOut">
              <a:rPr lang="en-US" smtClean="0"/>
              <a:pPr/>
              <a:t>3/7/2025</a:t>
            </a:fld>
            <a:endParaRPr lang="en-US"/>
          </a:p>
        </p:txBody>
      </p:sp>
      <p:sp>
        <p:nvSpPr>
          <p:cNvPr id="4" name="Slide Image Placeholder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3577" y="4686499"/>
            <a:ext cx="5388610" cy="443984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371285"/>
            <a:ext cx="2918831" cy="493316"/>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15373" y="9371285"/>
            <a:ext cx="2918831" cy="493316"/>
          </a:xfrm>
          <a:prstGeom prst="rect">
            <a:avLst/>
          </a:prstGeom>
        </p:spPr>
        <p:txBody>
          <a:bodyPr vert="horz" lIns="91440" tIns="45720" rIns="91440" bIns="45720" rtlCol="0" anchor="b"/>
          <a:lstStyle>
            <a:lvl1pPr algn="r">
              <a:defRPr sz="1200"/>
            </a:lvl1pPr>
          </a:lstStyle>
          <a:p>
            <a:fld id="{7394EEF2-DA9E-4443-9762-C20013207B20}" type="slidenum">
              <a:rPr lang="en-US" smtClean="0"/>
              <a:pPr/>
              <a:t>‹#›</a:t>
            </a:fld>
            <a:endParaRPr lang="en-US"/>
          </a:p>
        </p:txBody>
      </p:sp>
    </p:spTree>
    <p:extLst>
      <p:ext uri="{BB962C8B-B14F-4D97-AF65-F5344CB8AC3E}">
        <p14:creationId xmlns:p14="http://schemas.microsoft.com/office/powerpoint/2010/main" val="13628559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394EEF2-DA9E-4443-9762-C20013207B20}" type="slidenum">
              <a:rPr lang="en-US" smtClean="0"/>
              <a:pPr/>
              <a:t>2</a:t>
            </a:fld>
            <a:endParaRPr lang="en-US"/>
          </a:p>
        </p:txBody>
      </p:sp>
    </p:spTree>
    <p:extLst>
      <p:ext uri="{BB962C8B-B14F-4D97-AF65-F5344CB8AC3E}">
        <p14:creationId xmlns:p14="http://schemas.microsoft.com/office/powerpoint/2010/main" val="15005107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5DD0BB42-FF9D-40F2-BA56-800E507CD741}" type="datetimeFigureOut">
              <a:rPr lang="en-US" smtClean="0"/>
              <a:pPr/>
              <a:t>3/7/2025</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544D9723-C6C7-48D4-B4EE-845CB269FFC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DD0BB42-FF9D-40F2-BA56-800E507CD741}" type="datetimeFigureOut">
              <a:rPr lang="en-US" smtClean="0"/>
              <a:pPr/>
              <a:t>3/7/2025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44D9723-C6C7-48D4-B4EE-845CB269FFC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DD0BB42-FF9D-40F2-BA56-800E507CD741}" type="datetimeFigureOut">
              <a:rPr lang="en-US" smtClean="0"/>
              <a:pPr/>
              <a:t>3/7/2025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44D9723-C6C7-48D4-B4EE-845CB269FFC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DD0BB42-FF9D-40F2-BA56-800E507CD741}" type="datetimeFigureOut">
              <a:rPr lang="en-US" smtClean="0"/>
              <a:pPr/>
              <a:t>3/7/2025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44D9723-C6C7-48D4-B4EE-845CB269FFC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5DD0BB42-FF9D-40F2-BA56-800E507CD741}" type="datetimeFigureOut">
              <a:rPr lang="en-US" smtClean="0"/>
              <a:pPr/>
              <a:t>3/7/2025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44D9723-C6C7-48D4-B4EE-845CB269FFCD}"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DD0BB42-FF9D-40F2-BA56-800E507CD741}" type="datetimeFigureOut">
              <a:rPr lang="en-US" smtClean="0"/>
              <a:pPr/>
              <a:t>3/7/2025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44D9723-C6C7-48D4-B4EE-845CB269FFC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5DD0BB42-FF9D-40F2-BA56-800E507CD741}" type="datetimeFigureOut">
              <a:rPr lang="en-US" smtClean="0"/>
              <a:pPr/>
              <a:t>3/7/2025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44D9723-C6C7-48D4-B4EE-845CB269FFC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DD0BB42-FF9D-40F2-BA56-800E507CD741}" type="datetimeFigureOut">
              <a:rPr lang="en-US" smtClean="0"/>
              <a:pPr/>
              <a:t>3/7/2025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44D9723-C6C7-48D4-B4EE-845CB269FFC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DD0BB42-FF9D-40F2-BA56-800E507CD741}" type="datetimeFigureOut">
              <a:rPr lang="en-US" smtClean="0"/>
              <a:pPr/>
              <a:t>3/7/2025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44D9723-C6C7-48D4-B4EE-845CB269FFC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DD0BB42-FF9D-40F2-BA56-800E507CD741}" type="datetimeFigureOut">
              <a:rPr lang="en-US" smtClean="0"/>
              <a:pPr/>
              <a:t>3/7/2025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44D9723-C6C7-48D4-B4EE-845CB269FFC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5DD0BB42-FF9D-40F2-BA56-800E507CD741}" type="datetimeFigureOut">
              <a:rPr lang="en-US" smtClean="0"/>
              <a:pPr/>
              <a:t>3/7/2025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544D9723-C6C7-48D4-B4EE-845CB269FFCD}"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DD0BB42-FF9D-40F2-BA56-800E507CD741}" type="datetimeFigureOut">
              <a:rPr lang="en-US" smtClean="0"/>
              <a:pPr/>
              <a:t>3/7/2025</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544D9723-C6C7-48D4-B4EE-845CB269FFCD}"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en.banglapedia.org/index.php/Matamuhuri_River"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0" y="1447800"/>
            <a:ext cx="9144000" cy="2819400"/>
          </a:xfrm>
          <a:ln>
            <a:noFill/>
          </a:ln>
          <a:effectLst>
            <a:glow rad="139700">
              <a:schemeClr val="accent4">
                <a:satMod val="175000"/>
                <a:alpha val="40000"/>
              </a:schemeClr>
            </a:glow>
            <a:outerShdw blurRad="50800" dist="38100" dir="18900000" algn="bl" rotWithShape="0">
              <a:prstClr val="black">
                <a:alpha val="40000"/>
              </a:prstClr>
            </a:outerShdw>
          </a:effectLst>
          <a:scene3d>
            <a:camera prst="orthographicFront">
              <a:rot lat="0" lon="0" rev="0"/>
            </a:camera>
            <a:lightRig rig="balanced" dir="t">
              <a:rot lat="0" lon="0" rev="8700000"/>
            </a:lightRig>
          </a:scene3d>
          <a:sp3d>
            <a:bevelT w="190500" h="38100"/>
          </a:sp3d>
        </p:spPr>
        <p:txBody>
          <a:bodyPr>
            <a:noAutofit/>
            <a:scene3d>
              <a:camera prst="orthographicFront"/>
              <a:lightRig rig="freezing" dir="t">
                <a:rot lat="0" lon="0" rev="5640000"/>
              </a:lightRig>
            </a:scene3d>
            <a:sp3d prstMaterial="flat">
              <a:bevelT w="38100" h="38100"/>
              <a:contourClr>
                <a:schemeClr val="tx2"/>
              </a:contourClr>
            </a:sp3d>
          </a:bodyPr>
          <a:lstStyle/>
          <a:p>
            <a:pPr lvl="0"/>
            <a:r>
              <a:rPr lang="en-US" sz="5400" dirty="0" smtClean="0">
                <a:solidFill>
                  <a:schemeClr val="bg2">
                    <a:lumMod val="20000"/>
                    <a:lumOff val="80000"/>
                  </a:schemeClr>
                </a:solidFill>
                <a:effectLst/>
                <a:cs typeface="Arial" pitchFamily="34" charset="0"/>
              </a:rPr>
              <a:t>COASTAL AND MARINE RESOURCES </a:t>
            </a:r>
            <a:r>
              <a:rPr lang="en-US" sz="5400" dirty="0" smtClean="0">
                <a:solidFill>
                  <a:schemeClr val="bg2">
                    <a:lumMod val="20000"/>
                    <a:lumOff val="80000"/>
                  </a:schemeClr>
                </a:solidFill>
                <a:cs typeface="Arial" pitchFamily="34" charset="0"/>
              </a:rPr>
              <a:t>OF BANGLADESH</a:t>
            </a:r>
            <a:endParaRPr lang="en-US" sz="5400" dirty="0">
              <a:solidFill>
                <a:schemeClr val="bg2">
                  <a:lumMod val="20000"/>
                  <a:lumOff val="80000"/>
                </a:schemeClr>
              </a:solidFill>
            </a:endParaRPr>
          </a:p>
        </p:txBody>
      </p:sp>
    </p:spTree>
  </p:cSld>
  <p:clrMapOvr>
    <a:masterClrMapping/>
  </p:clrMapOvr>
  <p:transition>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229600" cy="685800"/>
          </a:xfrm>
        </p:spPr>
        <p:txBody>
          <a:bodyPr>
            <a:normAutofit fontScale="90000"/>
          </a:bodyPr>
          <a:lstStyle/>
          <a:p>
            <a:r>
              <a:rPr lang="en-US" dirty="0" smtClean="0"/>
              <a:t>The Khulna </a:t>
            </a:r>
            <a:r>
              <a:rPr lang="en-US" dirty="0" err="1" smtClean="0"/>
              <a:t>Sunderbans</a:t>
            </a:r>
            <a:r>
              <a:rPr lang="en-US" dirty="0" smtClean="0"/>
              <a:t>…..</a:t>
            </a:r>
            <a:endParaRPr lang="en-US" dirty="0"/>
          </a:p>
        </p:txBody>
      </p:sp>
      <p:sp>
        <p:nvSpPr>
          <p:cNvPr id="3" name="Content Placeholder 2"/>
          <p:cNvSpPr>
            <a:spLocks noGrp="1"/>
          </p:cNvSpPr>
          <p:nvPr>
            <p:ph idx="1"/>
          </p:nvPr>
        </p:nvSpPr>
        <p:spPr>
          <a:xfrm>
            <a:off x="0" y="990600"/>
            <a:ext cx="9144000" cy="5867400"/>
          </a:xfrm>
        </p:spPr>
        <p:txBody>
          <a:bodyPr>
            <a:normAutofit/>
          </a:bodyPr>
          <a:lstStyle/>
          <a:p>
            <a:r>
              <a:rPr lang="en-US" dirty="0" smtClean="0"/>
              <a:t>The mangrove reserve of the </a:t>
            </a:r>
            <a:r>
              <a:rPr lang="en-US" dirty="0" err="1" smtClean="0">
                <a:solidFill>
                  <a:srgbClr val="FFC000"/>
                </a:solidFill>
              </a:rPr>
              <a:t>Sunderbans</a:t>
            </a:r>
            <a:r>
              <a:rPr lang="en-US" dirty="0" smtClean="0">
                <a:solidFill>
                  <a:srgbClr val="FFC000"/>
                </a:solidFill>
              </a:rPr>
              <a:t> is obviously of great economic importance to Bangladesh</a:t>
            </a:r>
            <a:r>
              <a:rPr lang="en-US" dirty="0" smtClean="0"/>
              <a:t>, which provides </a:t>
            </a:r>
            <a:r>
              <a:rPr lang="en-US" dirty="0" smtClean="0">
                <a:solidFill>
                  <a:srgbClr val="FFC000"/>
                </a:solidFill>
              </a:rPr>
              <a:t>livelihoods to about 300,000 people </a:t>
            </a:r>
            <a:r>
              <a:rPr lang="en-US" dirty="0" smtClean="0"/>
              <a:t>at certain seasons of the year working in different trades.</a:t>
            </a:r>
          </a:p>
          <a:p>
            <a:endParaRPr lang="en-US" dirty="0" smtClean="0"/>
          </a:p>
          <a:p>
            <a:r>
              <a:rPr lang="en-US" dirty="0" smtClean="0"/>
              <a:t>It also has an </a:t>
            </a:r>
            <a:r>
              <a:rPr lang="en-US" dirty="0" smtClean="0">
                <a:solidFill>
                  <a:srgbClr val="FFC000"/>
                </a:solidFill>
              </a:rPr>
              <a:t>important buffer function</a:t>
            </a:r>
            <a:r>
              <a:rPr lang="en-US" dirty="0" smtClean="0"/>
              <a:t>, protecting the densely settled agricultural areas in the north from the full face of periodic cyclonic storms and tidal waves.</a:t>
            </a:r>
          </a:p>
          <a:p>
            <a:endParaRPr lang="en-US" dirty="0" smtClean="0"/>
          </a:p>
          <a:p>
            <a:r>
              <a:rPr lang="en-US" dirty="0" smtClean="0"/>
              <a:t>In recent years the </a:t>
            </a:r>
            <a:r>
              <a:rPr lang="en-US" dirty="0" smtClean="0">
                <a:solidFill>
                  <a:srgbClr val="FFC000"/>
                </a:solidFill>
              </a:rPr>
              <a:t>forest has lost its size and resources </a:t>
            </a:r>
            <a:r>
              <a:rPr lang="en-US" dirty="0" smtClean="0"/>
              <a:t>due to human intervention. The </a:t>
            </a:r>
            <a:r>
              <a:rPr lang="en-US" dirty="0" smtClean="0">
                <a:solidFill>
                  <a:srgbClr val="FFC000"/>
                </a:solidFill>
              </a:rPr>
              <a:t>northern part has been reclaimed for settlement </a:t>
            </a:r>
            <a:r>
              <a:rPr lang="en-US" dirty="0" smtClean="0"/>
              <a:t>and already has gone under </a:t>
            </a:r>
            <a:r>
              <a:rPr lang="en-US" dirty="0" smtClean="0">
                <a:solidFill>
                  <a:srgbClr val="FFC000"/>
                </a:solidFill>
              </a:rPr>
              <a:t>rice cultivation </a:t>
            </a:r>
            <a:r>
              <a:rPr lang="en-US" dirty="0" smtClean="0"/>
              <a:t>and is gradually being replaced by </a:t>
            </a:r>
            <a:r>
              <a:rPr lang="en-US" dirty="0" smtClean="0">
                <a:solidFill>
                  <a:srgbClr val="FFC000"/>
                </a:solidFill>
              </a:rPr>
              <a:t>shrimp farming</a:t>
            </a:r>
            <a:r>
              <a:rPr lang="en-US" dirty="0" smtClean="0"/>
              <a:t>.</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609600"/>
          </a:xfrm>
        </p:spPr>
        <p:txBody>
          <a:bodyPr>
            <a:normAutofit fontScale="90000"/>
          </a:bodyPr>
          <a:lstStyle/>
          <a:p>
            <a:r>
              <a:rPr lang="en-US" dirty="0" smtClean="0"/>
              <a:t>The </a:t>
            </a:r>
            <a:r>
              <a:rPr lang="en-US" dirty="0" err="1" smtClean="0"/>
              <a:t>Chakaria</a:t>
            </a:r>
            <a:r>
              <a:rPr lang="en-US" dirty="0" smtClean="0"/>
              <a:t> </a:t>
            </a:r>
            <a:r>
              <a:rPr lang="en-US" dirty="0" err="1" smtClean="0"/>
              <a:t>Sunderbans</a:t>
            </a:r>
            <a:endParaRPr lang="en-US" dirty="0"/>
          </a:p>
        </p:txBody>
      </p:sp>
      <p:sp>
        <p:nvSpPr>
          <p:cNvPr id="3" name="Content Placeholder 2"/>
          <p:cNvSpPr>
            <a:spLocks noGrp="1"/>
          </p:cNvSpPr>
          <p:nvPr>
            <p:ph idx="1"/>
          </p:nvPr>
        </p:nvSpPr>
        <p:spPr>
          <a:xfrm>
            <a:off x="0" y="1066800"/>
            <a:ext cx="9144000" cy="5791200"/>
          </a:xfrm>
        </p:spPr>
        <p:txBody>
          <a:bodyPr>
            <a:normAutofit lnSpcReduction="10000"/>
          </a:bodyPr>
          <a:lstStyle/>
          <a:p>
            <a:r>
              <a:rPr lang="en-US" b="1" dirty="0" err="1"/>
              <a:t>Chakaria</a:t>
            </a:r>
            <a:r>
              <a:rPr lang="en-US" b="1" dirty="0"/>
              <a:t> </a:t>
            </a:r>
            <a:r>
              <a:rPr lang="en-US" b="1" dirty="0" err="1"/>
              <a:t>Sundarbans</a:t>
            </a:r>
            <a:r>
              <a:rPr lang="en-US" dirty="0"/>
              <a:t> a deltaic mangrove forest of the </a:t>
            </a:r>
            <a:r>
              <a:rPr lang="en-US" dirty="0" err="1">
                <a:hlinkClick r:id="rId2" tooltip="Matamuhuri River"/>
              </a:rPr>
              <a:t>matamuhuri</a:t>
            </a:r>
            <a:r>
              <a:rPr lang="en-US" dirty="0"/>
              <a:t> River at </a:t>
            </a:r>
            <a:r>
              <a:rPr lang="en-US" dirty="0" err="1"/>
              <a:t>Chakaria</a:t>
            </a:r>
            <a:r>
              <a:rPr lang="en-US" dirty="0"/>
              <a:t> in Cox's Bazar district. The initial area of the </a:t>
            </a:r>
            <a:r>
              <a:rPr lang="en-US" dirty="0" err="1"/>
              <a:t>Chakaria</a:t>
            </a:r>
            <a:r>
              <a:rPr lang="en-US" dirty="0"/>
              <a:t> </a:t>
            </a:r>
            <a:r>
              <a:rPr lang="en-US" dirty="0" err="1"/>
              <a:t>Sundarbans</a:t>
            </a:r>
            <a:r>
              <a:rPr lang="en-US" dirty="0"/>
              <a:t> was about 18,200 </a:t>
            </a:r>
            <a:r>
              <a:rPr lang="en-US" dirty="0" smtClean="0"/>
              <a:t>ha;</a:t>
            </a:r>
          </a:p>
          <a:p>
            <a:endParaRPr lang="en-US" dirty="0" smtClean="0"/>
          </a:p>
          <a:p>
            <a:r>
              <a:rPr lang="en-US" dirty="0" smtClean="0">
                <a:solidFill>
                  <a:srgbClr val="FFC000"/>
                </a:solidFill>
              </a:rPr>
              <a:t>Clearance of mangrove </a:t>
            </a:r>
            <a:r>
              <a:rPr lang="en-US" dirty="0" smtClean="0"/>
              <a:t>is not only causing colossal loss of </a:t>
            </a:r>
            <a:r>
              <a:rPr lang="en-US" dirty="0" smtClean="0">
                <a:solidFill>
                  <a:srgbClr val="FFC000"/>
                </a:solidFill>
              </a:rPr>
              <a:t>coastal habitat, aquatic resources and biodiversity</a:t>
            </a:r>
            <a:r>
              <a:rPr lang="en-US" dirty="0" smtClean="0"/>
              <a:t>, but also </a:t>
            </a:r>
            <a:r>
              <a:rPr lang="en-US" dirty="0" smtClean="0">
                <a:solidFill>
                  <a:srgbClr val="FFC000"/>
                </a:solidFill>
              </a:rPr>
              <a:t>increasing </a:t>
            </a:r>
            <a:r>
              <a:rPr lang="en-US" dirty="0" smtClean="0"/>
              <a:t>soil erosion, changes in sedimentation pattern and shoreline configuration, vulnerability to cyclonic storms, tidal bore and denudation of feeding, breeding and nursery ground for various marine, estuarine and fresh water fishery resources. </a:t>
            </a:r>
          </a:p>
          <a:p>
            <a:endParaRPr lang="en-US" dirty="0" smtClean="0"/>
          </a:p>
          <a:p>
            <a:r>
              <a:rPr lang="en-US" dirty="0" smtClean="0"/>
              <a:t>As a result natural shrimp fry as well as shrimp brood production have been greatly reduced.</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52400"/>
            <a:ext cx="8229600" cy="609600"/>
          </a:xfrm>
        </p:spPr>
        <p:txBody>
          <a:bodyPr>
            <a:normAutofit fontScale="90000"/>
          </a:bodyPr>
          <a:lstStyle/>
          <a:p>
            <a:r>
              <a:rPr lang="en-US" dirty="0" smtClean="0"/>
              <a:t>Coral reefs</a:t>
            </a:r>
            <a:endParaRPr lang="en-US" dirty="0"/>
          </a:p>
        </p:txBody>
      </p:sp>
      <p:sp>
        <p:nvSpPr>
          <p:cNvPr id="3" name="Content Placeholder 2"/>
          <p:cNvSpPr>
            <a:spLocks noGrp="1"/>
          </p:cNvSpPr>
          <p:nvPr>
            <p:ph idx="1"/>
          </p:nvPr>
        </p:nvSpPr>
        <p:spPr>
          <a:xfrm>
            <a:off x="0" y="838200"/>
            <a:ext cx="9144000" cy="6019800"/>
          </a:xfrm>
        </p:spPr>
        <p:txBody>
          <a:bodyPr/>
          <a:lstStyle/>
          <a:p>
            <a:r>
              <a:rPr lang="en-US" dirty="0" smtClean="0"/>
              <a:t>The Saint Martin’s Island is the only coral reef island of Bangladesh in the Bay of Bengal, having an area of about 7.5 km2;</a:t>
            </a:r>
          </a:p>
          <a:p>
            <a:endParaRPr lang="en-US" dirty="0" smtClean="0"/>
          </a:p>
          <a:p>
            <a:r>
              <a:rPr lang="en-US" dirty="0" smtClean="0"/>
              <a:t>The island is an important </a:t>
            </a:r>
            <a:r>
              <a:rPr lang="en-US" dirty="0" smtClean="0">
                <a:solidFill>
                  <a:srgbClr val="FFC000"/>
                </a:solidFill>
              </a:rPr>
              <a:t>nesting area for marine turtles</a:t>
            </a:r>
            <a:r>
              <a:rPr lang="en-US" dirty="0" smtClean="0"/>
              <a:t>, crabs, and a </a:t>
            </a:r>
            <a:r>
              <a:rPr lang="en-US" dirty="0" smtClean="0">
                <a:solidFill>
                  <a:srgbClr val="FFC000"/>
                </a:solidFill>
              </a:rPr>
              <a:t>wintering area for migratory shore birds</a:t>
            </a:r>
            <a:r>
              <a:rPr lang="en-US" dirty="0" smtClean="0"/>
              <a:t>. </a:t>
            </a:r>
          </a:p>
          <a:p>
            <a:endParaRPr lang="en-US" dirty="0" smtClean="0"/>
          </a:p>
          <a:p>
            <a:r>
              <a:rPr lang="en-US" dirty="0" smtClean="0"/>
              <a:t>Local people </a:t>
            </a:r>
            <a:r>
              <a:rPr lang="en-US" dirty="0" smtClean="0">
                <a:solidFill>
                  <a:srgbClr val="FFC000"/>
                </a:solidFill>
              </a:rPr>
              <a:t>exploit large quantities of live corals </a:t>
            </a:r>
            <a:r>
              <a:rPr lang="en-US" dirty="0" smtClean="0"/>
              <a:t>for commercial purposes. </a:t>
            </a:r>
          </a:p>
          <a:p>
            <a:endParaRPr lang="en-US" dirty="0" smtClean="0"/>
          </a:p>
          <a:p>
            <a:r>
              <a:rPr lang="en-US" dirty="0" smtClean="0"/>
              <a:t>The reef is under </a:t>
            </a:r>
            <a:r>
              <a:rPr lang="en-US" dirty="0" smtClean="0">
                <a:solidFill>
                  <a:srgbClr val="FFC000"/>
                </a:solidFill>
              </a:rPr>
              <a:t>threat</a:t>
            </a:r>
            <a:r>
              <a:rPr lang="en-US" dirty="0" smtClean="0"/>
              <a:t> of destruction as a result of other human activities like </a:t>
            </a:r>
            <a:r>
              <a:rPr lang="en-US" dirty="0" smtClean="0">
                <a:solidFill>
                  <a:srgbClr val="FFC000"/>
                </a:solidFill>
              </a:rPr>
              <a:t>agricultural practices, destructive fishing methods, tourist activities and extraction of rocks</a:t>
            </a:r>
            <a:r>
              <a:rPr lang="en-US" dirty="0" smtClean="0"/>
              <a:t>.</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533400"/>
          </a:xfrm>
        </p:spPr>
        <p:txBody>
          <a:bodyPr>
            <a:normAutofit fontScale="90000"/>
          </a:bodyPr>
          <a:lstStyle/>
          <a:p>
            <a:r>
              <a:rPr lang="en-US" dirty="0" smtClean="0"/>
              <a:t>Algae and seaweeds</a:t>
            </a:r>
            <a:endParaRPr lang="en-US" dirty="0"/>
          </a:p>
        </p:txBody>
      </p:sp>
      <p:sp>
        <p:nvSpPr>
          <p:cNvPr id="3" name="Content Placeholder 2"/>
          <p:cNvSpPr>
            <a:spLocks noGrp="1"/>
          </p:cNvSpPr>
          <p:nvPr>
            <p:ph idx="1"/>
          </p:nvPr>
        </p:nvSpPr>
        <p:spPr>
          <a:xfrm>
            <a:off x="0" y="838200"/>
            <a:ext cx="9144000" cy="2590800"/>
          </a:xfrm>
        </p:spPr>
        <p:txBody>
          <a:bodyPr/>
          <a:lstStyle/>
          <a:p>
            <a:r>
              <a:rPr lang="en-US" dirty="0" smtClean="0"/>
              <a:t>Biochemical composition of some seaweed species from Saint Martin’s Island recommended the suitability for human consumption. But these available delicious seaweeds are not accustomed as human food in Bangladesh due to non-traditional item.</a:t>
            </a:r>
          </a:p>
          <a:p>
            <a:endParaRPr lang="en-US" dirty="0" smtClean="0"/>
          </a:p>
          <a:p>
            <a:endParaRPr lang="en-US" dirty="0"/>
          </a:p>
        </p:txBody>
      </p:sp>
      <p:pic>
        <p:nvPicPr>
          <p:cNvPr id="1027" name="Picture 3"/>
          <p:cNvPicPr>
            <a:picLocks noChangeAspect="1" noChangeArrowheads="1"/>
          </p:cNvPicPr>
          <p:nvPr/>
        </p:nvPicPr>
        <p:blipFill>
          <a:blip r:embed="rId2"/>
          <a:srcRect/>
          <a:stretch>
            <a:fillRect/>
          </a:stretch>
        </p:blipFill>
        <p:spPr bwMode="auto">
          <a:xfrm>
            <a:off x="76200" y="3276600"/>
            <a:ext cx="8961877" cy="29718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229600" cy="685800"/>
          </a:xfrm>
        </p:spPr>
        <p:txBody>
          <a:bodyPr>
            <a:normAutofit fontScale="90000"/>
          </a:bodyPr>
          <a:lstStyle/>
          <a:p>
            <a:r>
              <a:rPr lang="en-US" dirty="0" err="1" smtClean="0"/>
              <a:t>Geomorphological</a:t>
            </a:r>
            <a:r>
              <a:rPr lang="en-US" dirty="0" smtClean="0"/>
              <a:t> importance</a:t>
            </a:r>
            <a:endParaRPr lang="en-US" dirty="0"/>
          </a:p>
        </p:txBody>
      </p:sp>
      <p:sp>
        <p:nvSpPr>
          <p:cNvPr id="3" name="Content Placeholder 2"/>
          <p:cNvSpPr>
            <a:spLocks noGrp="1"/>
          </p:cNvSpPr>
          <p:nvPr>
            <p:ph idx="1"/>
          </p:nvPr>
        </p:nvSpPr>
        <p:spPr>
          <a:xfrm>
            <a:off x="0" y="1066800"/>
            <a:ext cx="9144000" cy="5791200"/>
          </a:xfrm>
        </p:spPr>
        <p:txBody>
          <a:bodyPr>
            <a:normAutofit lnSpcReduction="10000"/>
          </a:bodyPr>
          <a:lstStyle/>
          <a:p>
            <a:r>
              <a:rPr lang="en-US" dirty="0" smtClean="0"/>
              <a:t>Each year </a:t>
            </a:r>
            <a:r>
              <a:rPr lang="en-US" dirty="0" smtClean="0">
                <a:solidFill>
                  <a:srgbClr val="FFC000"/>
                </a:solidFill>
              </a:rPr>
              <a:t>about 2.4 billion tons of sediment </a:t>
            </a:r>
            <a:r>
              <a:rPr lang="en-US" dirty="0" smtClean="0"/>
              <a:t>are transported by the </a:t>
            </a:r>
            <a:r>
              <a:rPr lang="en-US" dirty="0" smtClean="0">
                <a:solidFill>
                  <a:srgbClr val="FFC000"/>
                </a:solidFill>
              </a:rPr>
              <a:t>major rivers of Bangladesh</a:t>
            </a:r>
            <a:r>
              <a:rPr lang="en-US" dirty="0" smtClean="0"/>
              <a:t>, having a profound effect on the geomorphology of the floodplains and the coastal region;</a:t>
            </a:r>
          </a:p>
          <a:p>
            <a:endParaRPr lang="en-US" dirty="0" smtClean="0"/>
          </a:p>
          <a:p>
            <a:r>
              <a:rPr lang="en-US" dirty="0" smtClean="0"/>
              <a:t>The </a:t>
            </a:r>
            <a:r>
              <a:rPr lang="en-US" dirty="0" smtClean="0">
                <a:solidFill>
                  <a:srgbClr val="FFC000"/>
                </a:solidFill>
              </a:rPr>
              <a:t>high sediment load </a:t>
            </a:r>
            <a:r>
              <a:rPr lang="en-US" dirty="0" smtClean="0"/>
              <a:t>exerts a basic influence on the coastline, and helped by the circulation systems, results in a </a:t>
            </a:r>
            <a:r>
              <a:rPr lang="en-US" b="1" dirty="0" smtClean="0">
                <a:solidFill>
                  <a:srgbClr val="FFFF00"/>
                </a:solidFill>
              </a:rPr>
              <a:t>net accretion of 35 km2</a:t>
            </a:r>
            <a:r>
              <a:rPr lang="en-US" dirty="0" smtClean="0">
                <a:solidFill>
                  <a:srgbClr val="FFC000"/>
                </a:solidFill>
              </a:rPr>
              <a:t> of land per year </a:t>
            </a:r>
            <a:r>
              <a:rPr lang="en-US" dirty="0" smtClean="0"/>
              <a:t>and </a:t>
            </a:r>
            <a:r>
              <a:rPr lang="en-US" dirty="0" smtClean="0">
                <a:solidFill>
                  <a:srgbClr val="FFC000"/>
                </a:solidFill>
              </a:rPr>
              <a:t>erosion of the northwestern part</a:t>
            </a:r>
            <a:r>
              <a:rPr lang="en-US" dirty="0" smtClean="0"/>
              <a:t>;</a:t>
            </a:r>
          </a:p>
          <a:p>
            <a:endParaRPr lang="en-US" dirty="0" smtClean="0"/>
          </a:p>
          <a:p>
            <a:r>
              <a:rPr lang="en-US" dirty="0" smtClean="0"/>
              <a:t>Although the </a:t>
            </a:r>
            <a:r>
              <a:rPr lang="en-US" dirty="0" smtClean="0">
                <a:solidFill>
                  <a:srgbClr val="FFC000"/>
                </a:solidFill>
              </a:rPr>
              <a:t>coastal environment has been polluted </a:t>
            </a:r>
            <a:r>
              <a:rPr lang="en-US" dirty="0" smtClean="0"/>
              <a:t>over the years, the information regarding the quantity of pollutants and their extent of damage to </a:t>
            </a:r>
            <a:r>
              <a:rPr lang="en-US" b="1" dirty="0" smtClean="0">
                <a:solidFill>
                  <a:srgbClr val="FFFF00"/>
                </a:solidFill>
              </a:rPr>
              <a:t>water quality </a:t>
            </a:r>
            <a:r>
              <a:rPr lang="en-US" dirty="0" smtClean="0">
                <a:solidFill>
                  <a:srgbClr val="FFC000"/>
                </a:solidFill>
              </a:rPr>
              <a:t>and natural resources is inadequate</a:t>
            </a:r>
            <a:r>
              <a:rPr lang="en-US" dirty="0" smtClean="0"/>
              <a:t>.</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609600"/>
          </a:xfrm>
        </p:spPr>
        <p:txBody>
          <a:bodyPr>
            <a:normAutofit fontScale="90000"/>
          </a:bodyPr>
          <a:lstStyle/>
          <a:p>
            <a:r>
              <a:rPr lang="en-US" dirty="0" smtClean="0"/>
              <a:t>Natural calamity</a:t>
            </a:r>
            <a:endParaRPr lang="en-US" dirty="0"/>
          </a:p>
        </p:txBody>
      </p:sp>
      <p:sp>
        <p:nvSpPr>
          <p:cNvPr id="3" name="Content Placeholder 2"/>
          <p:cNvSpPr>
            <a:spLocks noGrp="1"/>
          </p:cNvSpPr>
          <p:nvPr>
            <p:ph idx="1"/>
          </p:nvPr>
        </p:nvSpPr>
        <p:spPr>
          <a:xfrm>
            <a:off x="0" y="990600"/>
            <a:ext cx="9144000" cy="5867400"/>
          </a:xfrm>
        </p:spPr>
        <p:txBody>
          <a:bodyPr/>
          <a:lstStyle/>
          <a:p>
            <a:r>
              <a:rPr lang="en-US" dirty="0" smtClean="0">
                <a:solidFill>
                  <a:srgbClr val="FFC000"/>
                </a:solidFill>
              </a:rPr>
              <a:t>Bangladesh is a disaster-prone country</a:t>
            </a:r>
            <a:r>
              <a:rPr lang="en-US" dirty="0" smtClean="0"/>
              <a:t>. Nearly one million people have been killed in Bangladesh by cyclones since 1820 due to the fact that an estimated 10% of the world’s cyclones develop in the Indian Ocean;</a:t>
            </a:r>
          </a:p>
          <a:p>
            <a:endParaRPr lang="en-US" sz="1400" dirty="0" smtClean="0"/>
          </a:p>
          <a:p>
            <a:r>
              <a:rPr lang="en-US" dirty="0" smtClean="0"/>
              <a:t>The </a:t>
            </a:r>
            <a:r>
              <a:rPr lang="en-US" dirty="0" smtClean="0">
                <a:solidFill>
                  <a:srgbClr val="FFC000"/>
                </a:solidFill>
              </a:rPr>
              <a:t>physiology, morphology and other natural conditions have made it vulnerable to disaster, cyclonic storms and floods </a:t>
            </a:r>
            <a:r>
              <a:rPr lang="en-US" dirty="0" smtClean="0"/>
              <a:t>which are very devastating and cause immense suffering and </a:t>
            </a:r>
            <a:r>
              <a:rPr lang="en-US" dirty="0" smtClean="0">
                <a:solidFill>
                  <a:srgbClr val="FFC000"/>
                </a:solidFill>
              </a:rPr>
              <a:t>damage to people, property and the environment</a:t>
            </a:r>
            <a:r>
              <a:rPr lang="en-US" dirty="0" smtClean="0"/>
              <a:t>;</a:t>
            </a:r>
          </a:p>
          <a:p>
            <a:endParaRPr lang="en-US" sz="1100" dirty="0" smtClean="0"/>
          </a:p>
          <a:p>
            <a:pPr>
              <a:buNone/>
            </a:pP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685800"/>
          </a:xfrm>
        </p:spPr>
        <p:txBody>
          <a:bodyPr>
            <a:normAutofit fontScale="90000"/>
          </a:bodyPr>
          <a:lstStyle/>
          <a:p>
            <a:r>
              <a:rPr lang="en-US" dirty="0" smtClean="0"/>
              <a:t>Natural calamity….</a:t>
            </a:r>
            <a:endParaRPr lang="en-US" dirty="0"/>
          </a:p>
        </p:txBody>
      </p:sp>
      <p:sp>
        <p:nvSpPr>
          <p:cNvPr id="3" name="Content Placeholder 2"/>
          <p:cNvSpPr>
            <a:spLocks noGrp="1"/>
          </p:cNvSpPr>
          <p:nvPr>
            <p:ph idx="1"/>
          </p:nvPr>
        </p:nvSpPr>
        <p:spPr>
          <a:xfrm>
            <a:off x="0" y="1295400"/>
            <a:ext cx="9144000" cy="5562600"/>
          </a:xfrm>
        </p:spPr>
        <p:txBody>
          <a:bodyPr/>
          <a:lstStyle/>
          <a:p>
            <a:r>
              <a:rPr lang="en-US" dirty="0" smtClean="0"/>
              <a:t>The last devastation cyclone occurred in Bangladesh on 29 April 1991. An estimated </a:t>
            </a:r>
            <a:r>
              <a:rPr lang="en-US" dirty="0" smtClean="0">
                <a:solidFill>
                  <a:srgbClr val="FFC000"/>
                </a:solidFill>
              </a:rPr>
              <a:t>131,000 to 139,000 people died </a:t>
            </a:r>
            <a:r>
              <a:rPr lang="en-US" dirty="0" smtClean="0"/>
              <a:t>and the total economic impact of the cyclone was </a:t>
            </a:r>
            <a:r>
              <a:rPr lang="en-US" dirty="0" smtClean="0">
                <a:solidFill>
                  <a:srgbClr val="FFC000"/>
                </a:solidFill>
              </a:rPr>
              <a:t>US$2.4 to 4.0 billion</a:t>
            </a:r>
            <a:r>
              <a:rPr lang="en-US" dirty="0" smtClean="0"/>
              <a:t>;</a:t>
            </a:r>
          </a:p>
          <a:p>
            <a:endParaRPr lang="en-US" dirty="0" smtClean="0"/>
          </a:p>
          <a:p>
            <a:r>
              <a:rPr lang="en-US" dirty="0" smtClean="0"/>
              <a:t>The Bangladesh </a:t>
            </a:r>
            <a:r>
              <a:rPr lang="en-US" dirty="0" smtClean="0">
                <a:solidFill>
                  <a:srgbClr val="FFC000"/>
                </a:solidFill>
              </a:rPr>
              <a:t>Cyclone Preparedness Program (CPP) has three components</a:t>
            </a:r>
            <a:r>
              <a:rPr lang="en-US" dirty="0" smtClean="0"/>
              <a:t>, i.e., warnings, shelter construction and evacuation to shelters, and disaster relief.</a:t>
            </a:r>
          </a:p>
          <a:p>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685800"/>
          </a:xfrm>
        </p:spPr>
        <p:txBody>
          <a:bodyPr>
            <a:normAutofit fontScale="90000"/>
          </a:bodyPr>
          <a:lstStyle/>
          <a:p>
            <a:r>
              <a:rPr lang="en-US" dirty="0" smtClean="0"/>
              <a:t>Present day uses</a:t>
            </a:r>
            <a:endParaRPr lang="en-US" dirty="0"/>
          </a:p>
        </p:txBody>
      </p:sp>
      <p:sp>
        <p:nvSpPr>
          <p:cNvPr id="3" name="Content Placeholder 2"/>
          <p:cNvSpPr>
            <a:spLocks noGrp="1"/>
          </p:cNvSpPr>
          <p:nvPr>
            <p:ph idx="1"/>
          </p:nvPr>
        </p:nvSpPr>
        <p:spPr>
          <a:xfrm>
            <a:off x="0" y="685800"/>
            <a:ext cx="9144000" cy="1752600"/>
          </a:xfrm>
        </p:spPr>
        <p:txBody>
          <a:bodyPr/>
          <a:lstStyle/>
          <a:p>
            <a:r>
              <a:rPr lang="en-US" dirty="0" smtClean="0"/>
              <a:t>Renewable and non-renewable resources remain the foundations of life and development in the coast of Bangladesh. These contribute to the food, transport, industrial, recreational and other needs of local people;</a:t>
            </a:r>
          </a:p>
          <a:p>
            <a:endParaRPr lang="en-US" dirty="0" smtClean="0"/>
          </a:p>
        </p:txBody>
      </p:sp>
      <p:pic>
        <p:nvPicPr>
          <p:cNvPr id="2050" name="Picture 2"/>
          <p:cNvPicPr>
            <a:picLocks noChangeAspect="1" noChangeArrowheads="1"/>
          </p:cNvPicPr>
          <p:nvPr/>
        </p:nvPicPr>
        <p:blipFill>
          <a:blip r:embed="rId2"/>
          <a:srcRect/>
          <a:stretch>
            <a:fillRect/>
          </a:stretch>
        </p:blipFill>
        <p:spPr bwMode="auto">
          <a:xfrm>
            <a:off x="-1" y="2362200"/>
            <a:ext cx="9216617" cy="44958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57200"/>
            <a:ext cx="8229600" cy="381000"/>
          </a:xfrm>
        </p:spPr>
        <p:txBody>
          <a:bodyPr>
            <a:normAutofit fontScale="90000"/>
          </a:bodyPr>
          <a:lstStyle/>
          <a:p>
            <a:pPr algn="ctr"/>
            <a:r>
              <a:rPr lang="en-US" b="1" dirty="0" smtClean="0"/>
              <a:t>COASTAL ZONE MANAGEMENT</a:t>
            </a:r>
            <a:endParaRPr lang="en-US" dirty="0"/>
          </a:p>
        </p:txBody>
      </p:sp>
      <p:sp>
        <p:nvSpPr>
          <p:cNvPr id="3" name="Content Placeholder 2"/>
          <p:cNvSpPr>
            <a:spLocks noGrp="1"/>
          </p:cNvSpPr>
          <p:nvPr>
            <p:ph idx="1"/>
          </p:nvPr>
        </p:nvSpPr>
        <p:spPr>
          <a:xfrm>
            <a:off x="0" y="1143000"/>
            <a:ext cx="9144000" cy="5715000"/>
          </a:xfrm>
        </p:spPr>
        <p:txBody>
          <a:bodyPr>
            <a:noAutofit/>
          </a:bodyPr>
          <a:lstStyle/>
          <a:p>
            <a:pPr algn="just"/>
            <a:r>
              <a:rPr lang="en-US" sz="2800" dirty="0" smtClean="0">
                <a:solidFill>
                  <a:srgbClr val="FFC000"/>
                </a:solidFill>
                <a:latin typeface="Arial" pitchFamily="34" charset="0"/>
                <a:cs typeface="Arial" pitchFamily="34" charset="0"/>
              </a:rPr>
              <a:t>Coastal zone management involves managing coastal areas </a:t>
            </a:r>
            <a:r>
              <a:rPr lang="en-US" sz="2800" dirty="0" smtClean="0">
                <a:latin typeface="Arial" pitchFamily="34" charset="0"/>
                <a:cs typeface="Arial" pitchFamily="34" charset="0"/>
              </a:rPr>
              <a:t>to balance environmental, economic, human health, and human activities.</a:t>
            </a:r>
          </a:p>
          <a:p>
            <a:pPr algn="just"/>
            <a:endParaRPr lang="en-US" sz="2800" b="1" dirty="0" smtClean="0">
              <a:latin typeface="Arial" pitchFamily="34" charset="0"/>
              <a:cs typeface="Arial" pitchFamily="34" charset="0"/>
            </a:endParaRPr>
          </a:p>
          <a:p>
            <a:pPr algn="just"/>
            <a:r>
              <a:rPr lang="en-US" sz="2800" dirty="0" smtClean="0">
                <a:latin typeface="Arial" pitchFamily="34" charset="0"/>
                <a:cs typeface="Arial" pitchFamily="34" charset="0"/>
              </a:rPr>
              <a:t>Coastal </a:t>
            </a:r>
            <a:r>
              <a:rPr lang="en-US" sz="2800" dirty="0">
                <a:latin typeface="Arial" pitchFamily="34" charset="0"/>
                <a:cs typeface="Arial" pitchFamily="34" charset="0"/>
              </a:rPr>
              <a:t>Z</a:t>
            </a:r>
            <a:r>
              <a:rPr lang="en-US" sz="2800" dirty="0" smtClean="0">
                <a:latin typeface="Arial" pitchFamily="34" charset="0"/>
                <a:cs typeface="Arial" pitchFamily="34" charset="0"/>
              </a:rPr>
              <a:t>one Management </a:t>
            </a:r>
            <a:r>
              <a:rPr lang="en-US" sz="2800" dirty="0" smtClean="0">
                <a:solidFill>
                  <a:srgbClr val="FFC000"/>
                </a:solidFill>
                <a:latin typeface="Arial" pitchFamily="34" charset="0"/>
                <a:cs typeface="Arial" pitchFamily="34" charset="0"/>
              </a:rPr>
              <a:t>integrates the biological, physical, and policy sciences </a:t>
            </a:r>
            <a:r>
              <a:rPr lang="en-US" sz="2800" dirty="0" smtClean="0">
                <a:latin typeface="Arial" pitchFamily="34" charset="0"/>
                <a:cs typeface="Arial" pitchFamily="34" charset="0"/>
              </a:rPr>
              <a:t>to plan and execute sustainable solutions for environmental challenges where land meets water.  </a:t>
            </a:r>
          </a:p>
        </p:txBody>
      </p:sp>
    </p:spTree>
  </p:cSld>
  <p:clrMapOvr>
    <a:masterClrMapping/>
  </p:clrMapOvr>
  <p:transition>
    <p:cut/>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52400"/>
            <a:ext cx="8915400" cy="1066800"/>
          </a:xfrm>
        </p:spPr>
        <p:txBody>
          <a:bodyPr>
            <a:noAutofit/>
          </a:bodyPr>
          <a:lstStyle/>
          <a:p>
            <a:pPr algn="ctr"/>
            <a:r>
              <a:rPr lang="en-US" sz="4000" b="1" dirty="0" smtClean="0">
                <a:solidFill>
                  <a:schemeClr val="tx1"/>
                </a:solidFill>
              </a:rPr>
              <a:t>INTEGRATED COASTAL ZONE MANAGEMENT</a:t>
            </a:r>
            <a:endParaRPr lang="en-US" sz="4000" b="1" dirty="0">
              <a:solidFill>
                <a:schemeClr val="tx1"/>
              </a:solidFill>
            </a:endParaRPr>
          </a:p>
        </p:txBody>
      </p:sp>
      <p:sp>
        <p:nvSpPr>
          <p:cNvPr id="3" name="Content Placeholder 2"/>
          <p:cNvSpPr>
            <a:spLocks noGrp="1"/>
          </p:cNvSpPr>
          <p:nvPr>
            <p:ph idx="1"/>
          </p:nvPr>
        </p:nvSpPr>
        <p:spPr>
          <a:xfrm>
            <a:off x="0" y="1371600"/>
            <a:ext cx="9144000" cy="5486400"/>
          </a:xfrm>
        </p:spPr>
        <p:txBody>
          <a:bodyPr>
            <a:normAutofit/>
          </a:bodyPr>
          <a:lstStyle/>
          <a:p>
            <a:pPr algn="just"/>
            <a:r>
              <a:rPr lang="en-US" sz="2800" dirty="0" smtClean="0">
                <a:solidFill>
                  <a:srgbClr val="FFC000"/>
                </a:solidFill>
                <a:latin typeface="Arial" pitchFamily="34" charset="0"/>
                <a:cs typeface="Arial" pitchFamily="34" charset="0"/>
              </a:rPr>
              <a:t>ICZM is a process for the management of the coast using an integrated approach</a:t>
            </a:r>
            <a:r>
              <a:rPr lang="en-US" sz="2800" dirty="0" smtClean="0">
                <a:latin typeface="Arial" pitchFamily="34" charset="0"/>
                <a:cs typeface="Arial" pitchFamily="34" charset="0"/>
              </a:rPr>
              <a:t>, regarding all aspects of the coastal zone, including geographical and political boundaries, in an attempt </a:t>
            </a:r>
            <a:r>
              <a:rPr lang="en-US" sz="2800" dirty="0" smtClean="0">
                <a:solidFill>
                  <a:srgbClr val="FFC000"/>
                </a:solidFill>
                <a:latin typeface="Arial" pitchFamily="34" charset="0"/>
                <a:cs typeface="Arial" pitchFamily="34" charset="0"/>
              </a:rPr>
              <a:t>to achieve sustainability</a:t>
            </a:r>
            <a:r>
              <a:rPr lang="en-US" sz="2800" dirty="0" smtClean="0">
                <a:latin typeface="Arial" pitchFamily="34" charset="0"/>
                <a:cs typeface="Arial" pitchFamily="34" charset="0"/>
              </a:rPr>
              <a:t>.</a:t>
            </a:r>
          </a:p>
          <a:p>
            <a:pPr algn="just"/>
            <a:endParaRPr lang="en-US" sz="2800" dirty="0" smtClean="0">
              <a:latin typeface="Arial" pitchFamily="34" charset="0"/>
              <a:cs typeface="Arial" pitchFamily="34" charset="0"/>
            </a:endParaRPr>
          </a:p>
          <a:p>
            <a:pPr algn="just"/>
            <a:r>
              <a:rPr lang="en-US" sz="2800" dirty="0" smtClean="0">
                <a:latin typeface="Arial" pitchFamily="34" charset="0"/>
                <a:cs typeface="Arial" pitchFamily="34" charset="0"/>
              </a:rPr>
              <a:t>It is a </a:t>
            </a:r>
            <a:r>
              <a:rPr lang="en-US" sz="2800" dirty="0" smtClean="0">
                <a:solidFill>
                  <a:srgbClr val="FFC000"/>
                </a:solidFill>
                <a:latin typeface="Arial" pitchFamily="34" charset="0"/>
                <a:cs typeface="Arial" pitchFamily="34" charset="0"/>
              </a:rPr>
              <a:t>dynamic, multidisciplinary processes </a:t>
            </a:r>
            <a:r>
              <a:rPr lang="en-US" sz="2800" dirty="0" smtClean="0">
                <a:latin typeface="Arial" pitchFamily="34" charset="0"/>
                <a:cs typeface="Arial" pitchFamily="34" charset="0"/>
              </a:rPr>
              <a:t>to promote sustainable management of coastal zones.</a:t>
            </a:r>
          </a:p>
          <a:p>
            <a:pPr algn="just">
              <a:buNone/>
            </a:pPr>
            <a:r>
              <a:rPr lang="en-US" sz="2800" dirty="0" smtClean="0">
                <a:latin typeface="Arial" pitchFamily="34" charset="0"/>
                <a:cs typeface="Arial" pitchFamily="34" charset="0"/>
              </a:rPr>
              <a:t> </a:t>
            </a:r>
          </a:p>
          <a:p>
            <a:pPr algn="just"/>
            <a:r>
              <a:rPr lang="en-US" sz="2800" dirty="0" smtClean="0">
                <a:latin typeface="Arial" pitchFamily="34" charset="0"/>
                <a:cs typeface="Arial" pitchFamily="34" charset="0"/>
              </a:rPr>
              <a:t>It </a:t>
            </a:r>
            <a:r>
              <a:rPr lang="en-US" sz="2800" dirty="0" smtClean="0">
                <a:solidFill>
                  <a:srgbClr val="FFC000"/>
                </a:solidFill>
                <a:latin typeface="Arial" pitchFamily="34" charset="0"/>
                <a:cs typeface="Arial" pitchFamily="34" charset="0"/>
              </a:rPr>
              <a:t>covers the full cycle </a:t>
            </a:r>
            <a:r>
              <a:rPr lang="en-US" sz="2800" dirty="0" smtClean="0">
                <a:latin typeface="Arial" pitchFamily="34" charset="0"/>
                <a:cs typeface="Arial" pitchFamily="34" charset="0"/>
              </a:rPr>
              <a:t>of information collection, planning, decision making, management and monitoring of implementation.</a:t>
            </a:r>
            <a:endParaRPr lang="en-US" sz="2800" dirty="0">
              <a:latin typeface="Arial" pitchFamily="34" charset="0"/>
              <a:cs typeface="Arial" pitchFamily="34" charset="0"/>
            </a:endParaRPr>
          </a:p>
        </p:txBody>
      </p:sp>
    </p:spTree>
  </p:cSld>
  <p:clrMapOvr>
    <a:masterClrMapping/>
  </p:clrMapOvr>
  <p:transition>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38912"/>
            <a:ext cx="8229600" cy="551688"/>
          </a:xfrm>
        </p:spPr>
        <p:txBody>
          <a:bodyPr>
            <a:normAutofit fontScale="90000"/>
          </a:bodyPr>
          <a:lstStyle/>
          <a:p>
            <a:pPr algn="ctr"/>
            <a:r>
              <a:rPr lang="en-US" b="1" dirty="0" smtClean="0">
                <a:solidFill>
                  <a:schemeClr val="tx1"/>
                </a:solidFill>
              </a:rPr>
              <a:t>COASTAL ZONE</a:t>
            </a:r>
            <a:endParaRPr lang="en-US" dirty="0">
              <a:solidFill>
                <a:schemeClr val="tx1"/>
              </a:solidFill>
            </a:endParaRPr>
          </a:p>
        </p:txBody>
      </p:sp>
      <p:sp>
        <p:nvSpPr>
          <p:cNvPr id="3" name="Content Placeholder 2"/>
          <p:cNvSpPr>
            <a:spLocks noGrp="1"/>
          </p:cNvSpPr>
          <p:nvPr>
            <p:ph idx="1"/>
          </p:nvPr>
        </p:nvSpPr>
        <p:spPr>
          <a:xfrm>
            <a:off x="0" y="1371600"/>
            <a:ext cx="9144000" cy="5486400"/>
          </a:xfrm>
        </p:spPr>
        <p:txBody>
          <a:bodyPr>
            <a:normAutofit/>
          </a:bodyPr>
          <a:lstStyle/>
          <a:p>
            <a:pPr algn="just"/>
            <a:r>
              <a:rPr lang="en-US" sz="2800" dirty="0" smtClean="0">
                <a:latin typeface="Arial" pitchFamily="34" charset="0"/>
                <a:cs typeface="Arial" pitchFamily="34" charset="0"/>
              </a:rPr>
              <a:t>Coast is the </a:t>
            </a:r>
            <a:r>
              <a:rPr lang="en-US" sz="2800" b="1" dirty="0" smtClean="0">
                <a:solidFill>
                  <a:srgbClr val="FFC000"/>
                </a:solidFill>
                <a:latin typeface="Arial" pitchFamily="34" charset="0"/>
                <a:cs typeface="Arial" pitchFamily="34" charset="0"/>
              </a:rPr>
              <a:t>zone of interaction between </a:t>
            </a:r>
            <a:r>
              <a:rPr lang="en-US" sz="2800" dirty="0" smtClean="0">
                <a:latin typeface="Arial" pitchFamily="34" charset="0"/>
                <a:cs typeface="Arial" pitchFamily="34" charset="0"/>
              </a:rPr>
              <a:t>land and sea where both land and oceanic processes works. </a:t>
            </a:r>
          </a:p>
          <a:p>
            <a:pPr algn="just"/>
            <a:endParaRPr lang="en-US" sz="2800" dirty="0" smtClean="0">
              <a:latin typeface="Arial" pitchFamily="34" charset="0"/>
              <a:cs typeface="Arial" pitchFamily="34" charset="0"/>
            </a:endParaRPr>
          </a:p>
          <a:p>
            <a:pPr algn="just"/>
            <a:r>
              <a:rPr lang="en-US" sz="2800" dirty="0" smtClean="0">
                <a:latin typeface="Arial" pitchFamily="34" charset="0"/>
                <a:cs typeface="Arial" pitchFamily="34" charset="0"/>
              </a:rPr>
              <a:t>It is most </a:t>
            </a:r>
            <a:r>
              <a:rPr lang="en-US" sz="2800" dirty="0" smtClean="0">
                <a:solidFill>
                  <a:srgbClr val="FFC000"/>
                </a:solidFill>
                <a:latin typeface="Arial" pitchFamily="34" charset="0"/>
                <a:cs typeface="Arial" pitchFamily="34" charset="0"/>
              </a:rPr>
              <a:t>dynamic</a:t>
            </a:r>
            <a:r>
              <a:rPr lang="en-US" sz="2800" dirty="0" smtClean="0">
                <a:latin typeface="Arial" pitchFamily="34" charset="0"/>
                <a:cs typeface="Arial" pitchFamily="34" charset="0"/>
              </a:rPr>
              <a:t>, </a:t>
            </a:r>
            <a:r>
              <a:rPr lang="en-US" sz="2800" dirty="0" smtClean="0">
                <a:solidFill>
                  <a:srgbClr val="FFC000"/>
                </a:solidFill>
                <a:latin typeface="Arial" pitchFamily="34" charset="0"/>
                <a:cs typeface="Arial" pitchFamily="34" charset="0"/>
              </a:rPr>
              <a:t>resourceful</a:t>
            </a:r>
            <a:r>
              <a:rPr lang="en-US" sz="2800" dirty="0" smtClean="0">
                <a:latin typeface="Arial" pitchFamily="34" charset="0"/>
                <a:cs typeface="Arial" pitchFamily="34" charset="0"/>
              </a:rPr>
              <a:t> and </a:t>
            </a:r>
            <a:r>
              <a:rPr lang="en-US" sz="2800" dirty="0" smtClean="0">
                <a:solidFill>
                  <a:srgbClr val="FFC000"/>
                </a:solidFill>
                <a:latin typeface="Arial" pitchFamily="34" charset="0"/>
                <a:cs typeface="Arial" pitchFamily="34" charset="0"/>
              </a:rPr>
              <a:t>disaster prone </a:t>
            </a:r>
            <a:r>
              <a:rPr lang="en-US" sz="2800" dirty="0" smtClean="0">
                <a:latin typeface="Arial" pitchFamily="34" charset="0"/>
                <a:cs typeface="Arial" pitchFamily="34" charset="0"/>
              </a:rPr>
              <a:t>zone of the country.  </a:t>
            </a:r>
          </a:p>
          <a:p>
            <a:pPr algn="just"/>
            <a:endParaRPr lang="en-US" sz="2800" dirty="0" smtClean="0">
              <a:latin typeface="Arial" pitchFamily="34" charset="0"/>
              <a:cs typeface="Arial" pitchFamily="34" charset="0"/>
            </a:endParaRPr>
          </a:p>
          <a:p>
            <a:pPr algn="just"/>
            <a:r>
              <a:rPr lang="en-US" sz="2800" dirty="0" smtClean="0">
                <a:latin typeface="Arial" pitchFamily="34" charset="0"/>
                <a:cs typeface="Arial" pitchFamily="34" charset="0"/>
              </a:rPr>
              <a:t>Coastal zone always include floodplains, mangroves, marshes, and fringing coral reefs.</a:t>
            </a:r>
            <a:endParaRPr lang="en-US" sz="2800" dirty="0">
              <a:latin typeface="Arial" pitchFamily="34" charset="0"/>
              <a:cs typeface="Arial" pitchFamily="34" charset="0"/>
            </a:endParaRPr>
          </a:p>
        </p:txBody>
      </p:sp>
    </p:spTree>
  </p:cSld>
  <p:clrMapOvr>
    <a:masterClrMapping/>
  </p:clrMapOvr>
  <p:transition>
    <p:fade thruBlk="1"/>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90600"/>
          </a:xfrm>
        </p:spPr>
        <p:txBody>
          <a:bodyPr>
            <a:noAutofit/>
          </a:bodyPr>
          <a:lstStyle/>
          <a:p>
            <a:pPr algn="ctr"/>
            <a:r>
              <a:rPr lang="en-US" sz="3600" b="1" dirty="0" smtClean="0"/>
              <a:t>WHY COASTAL ZONE IS NEEDED TO BE MANAGED?</a:t>
            </a:r>
            <a:endParaRPr lang="en-US" sz="3200" dirty="0"/>
          </a:p>
        </p:txBody>
      </p:sp>
      <p:sp>
        <p:nvSpPr>
          <p:cNvPr id="3" name="Content Placeholder 2"/>
          <p:cNvSpPr>
            <a:spLocks noGrp="1"/>
          </p:cNvSpPr>
          <p:nvPr>
            <p:ph idx="1"/>
          </p:nvPr>
        </p:nvSpPr>
        <p:spPr>
          <a:xfrm>
            <a:off x="0" y="1371600"/>
            <a:ext cx="9144000" cy="5486400"/>
          </a:xfrm>
        </p:spPr>
        <p:txBody>
          <a:bodyPr>
            <a:noAutofit/>
          </a:bodyPr>
          <a:lstStyle/>
          <a:p>
            <a:pPr lvl="0" algn="just">
              <a:lnSpc>
                <a:spcPct val="120000"/>
              </a:lnSpc>
            </a:pPr>
            <a:r>
              <a:rPr lang="en-US" sz="2400" dirty="0" smtClean="0">
                <a:solidFill>
                  <a:srgbClr val="FFC000"/>
                </a:solidFill>
                <a:latin typeface="Arial" pitchFamily="34" charset="0"/>
                <a:cs typeface="Arial" pitchFamily="34" charset="0"/>
              </a:rPr>
              <a:t>The coast of Bangladesh is prone to natural disasters </a:t>
            </a:r>
            <a:r>
              <a:rPr lang="en-US" sz="2400" dirty="0" smtClean="0">
                <a:latin typeface="Arial" pitchFamily="34" charset="0"/>
                <a:cs typeface="Arial" pitchFamily="34" charset="0"/>
              </a:rPr>
              <a:t>like cyclone, storm surge and flood. </a:t>
            </a:r>
            <a:r>
              <a:rPr lang="en-US" sz="2400" dirty="0" smtClean="0">
                <a:solidFill>
                  <a:srgbClr val="FFC000"/>
                </a:solidFill>
                <a:latin typeface="Arial" pitchFamily="34" charset="0"/>
                <a:cs typeface="Arial" pitchFamily="34" charset="0"/>
              </a:rPr>
              <a:t>The combination of natural and man-made hazards</a:t>
            </a:r>
            <a:r>
              <a:rPr lang="en-US" sz="2400" dirty="0" smtClean="0">
                <a:latin typeface="Arial" pitchFamily="34" charset="0"/>
                <a:cs typeface="Arial" pitchFamily="34" charset="0"/>
              </a:rPr>
              <a:t>, such as erosion, high arsenic content in ground water, water logging, earthquake, water and soil salinity, various forms of pollution, risks from climate change, etc, have adversely affected lives and livelihoods in the coastal zone and slowed down the pace of social and economic developments in this region. </a:t>
            </a:r>
          </a:p>
          <a:p>
            <a:pPr lvl="0" algn="just">
              <a:lnSpc>
                <a:spcPct val="120000"/>
              </a:lnSpc>
            </a:pPr>
            <a:endParaRPr lang="en-US" sz="1400" dirty="0" smtClean="0">
              <a:latin typeface="Arial" pitchFamily="34" charset="0"/>
              <a:cs typeface="Arial" pitchFamily="34" charset="0"/>
            </a:endParaRPr>
          </a:p>
          <a:p>
            <a:pPr lvl="0" algn="just">
              <a:lnSpc>
                <a:spcPct val="120000"/>
              </a:lnSpc>
            </a:pPr>
            <a:r>
              <a:rPr lang="en-US" sz="2400" dirty="0" smtClean="0">
                <a:solidFill>
                  <a:srgbClr val="FFC000"/>
                </a:solidFill>
                <a:latin typeface="Arial" pitchFamily="34" charset="0"/>
                <a:cs typeface="Arial" pitchFamily="34" charset="0"/>
              </a:rPr>
              <a:t>Due to lack of appropriate guidelines </a:t>
            </a:r>
            <a:r>
              <a:rPr lang="en-US" sz="2400" dirty="0" smtClean="0">
                <a:latin typeface="Arial" pitchFamily="34" charset="0"/>
                <a:cs typeface="Arial" pitchFamily="34" charset="0"/>
              </a:rPr>
              <a:t>for natural resource conservation and utilization, land use conflicts occur and the coastal zone turned into areas of major conflicts. </a:t>
            </a:r>
          </a:p>
          <a:p>
            <a:pPr marL="0" indent="0" algn="just">
              <a:lnSpc>
                <a:spcPct val="120000"/>
              </a:lnSpc>
              <a:buNone/>
            </a:pPr>
            <a:endParaRPr lang="en-US" sz="2400" dirty="0">
              <a:latin typeface="Arial" pitchFamily="34" charset="0"/>
              <a:cs typeface="Arial" pitchFamily="34" charset="0"/>
            </a:endParaRPr>
          </a:p>
        </p:txBody>
      </p:sp>
    </p:spTree>
  </p:cSld>
  <p:clrMapOvr>
    <a:masterClrMapping/>
  </p:clrMapOvr>
  <p:transition>
    <p:pull dir="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371600"/>
            <a:ext cx="9144000" cy="5486400"/>
          </a:xfrm>
        </p:spPr>
        <p:txBody>
          <a:bodyPr>
            <a:noAutofit/>
          </a:bodyPr>
          <a:lstStyle/>
          <a:p>
            <a:pPr lvl="0" algn="just">
              <a:lnSpc>
                <a:spcPct val="120000"/>
              </a:lnSpc>
            </a:pPr>
            <a:r>
              <a:rPr lang="en-US" sz="2800" dirty="0" smtClean="0">
                <a:solidFill>
                  <a:srgbClr val="FFC000"/>
                </a:solidFill>
                <a:latin typeface="Arial" pitchFamily="34" charset="0"/>
                <a:cs typeface="Arial" pitchFamily="34" charset="0"/>
              </a:rPr>
              <a:t>Unsustainable use of the marine resources </a:t>
            </a:r>
            <a:r>
              <a:rPr lang="en-US" sz="2800" dirty="0" smtClean="0">
                <a:latin typeface="Arial" pitchFamily="34" charset="0"/>
                <a:cs typeface="Arial" pitchFamily="34" charset="0"/>
              </a:rPr>
              <a:t>resulting in </a:t>
            </a:r>
            <a:r>
              <a:rPr lang="en-US" sz="2800" dirty="0" smtClean="0">
                <a:solidFill>
                  <a:srgbClr val="FFC000"/>
                </a:solidFill>
                <a:latin typeface="Arial" pitchFamily="34" charset="0"/>
                <a:cs typeface="Arial" pitchFamily="34" charset="0"/>
              </a:rPr>
              <a:t>complete destruction </a:t>
            </a:r>
            <a:r>
              <a:rPr lang="en-US" sz="2800" dirty="0" smtClean="0">
                <a:latin typeface="Arial" pitchFamily="34" charset="0"/>
                <a:cs typeface="Arial" pitchFamily="34" charset="0"/>
              </a:rPr>
              <a:t>of some of them (e.g. </a:t>
            </a:r>
            <a:r>
              <a:rPr lang="en-US" sz="2800" dirty="0" err="1" smtClean="0">
                <a:latin typeface="Arial" pitchFamily="34" charset="0"/>
                <a:cs typeface="Arial" pitchFamily="34" charset="0"/>
              </a:rPr>
              <a:t>Chakaria</a:t>
            </a:r>
            <a:r>
              <a:rPr lang="en-US" sz="2800" dirty="0" smtClean="0">
                <a:latin typeface="Arial" pitchFamily="34" charset="0"/>
                <a:cs typeface="Arial" pitchFamily="34" charset="0"/>
              </a:rPr>
              <a:t> </a:t>
            </a:r>
            <a:r>
              <a:rPr lang="en-US" sz="2800" dirty="0" err="1" smtClean="0">
                <a:latin typeface="Arial" pitchFamily="34" charset="0"/>
                <a:cs typeface="Arial" pitchFamily="34" charset="0"/>
              </a:rPr>
              <a:t>Sundarban</a:t>
            </a:r>
            <a:r>
              <a:rPr lang="en-US" sz="2800" dirty="0" smtClean="0">
                <a:latin typeface="Arial" pitchFamily="34" charset="0"/>
                <a:cs typeface="Arial" pitchFamily="34" charset="0"/>
              </a:rPr>
              <a:t> mangrove forest), some being </a:t>
            </a:r>
            <a:r>
              <a:rPr lang="en-US" sz="2800" dirty="0" smtClean="0">
                <a:solidFill>
                  <a:srgbClr val="FFC000"/>
                </a:solidFill>
                <a:latin typeface="Arial" pitchFamily="34" charset="0"/>
                <a:cs typeface="Arial" pitchFamily="34" charset="0"/>
              </a:rPr>
              <a:t>over-utilized </a:t>
            </a:r>
            <a:r>
              <a:rPr lang="en-US" sz="2800" dirty="0" smtClean="0">
                <a:latin typeface="Arial" pitchFamily="34" charset="0"/>
                <a:cs typeface="Arial" pitchFamily="34" charset="0"/>
              </a:rPr>
              <a:t>(e.g. coastal shrimp farming, natural fish stock) while some other </a:t>
            </a:r>
            <a:r>
              <a:rPr lang="en-US" sz="2800" dirty="0" smtClean="0">
                <a:solidFill>
                  <a:srgbClr val="FFC000"/>
                </a:solidFill>
                <a:latin typeface="Arial" pitchFamily="34" charset="0"/>
                <a:cs typeface="Arial" pitchFamily="34" charset="0"/>
              </a:rPr>
              <a:t>resources remain under-utilized </a:t>
            </a:r>
            <a:r>
              <a:rPr lang="en-US" sz="2800" dirty="0" smtClean="0">
                <a:latin typeface="Arial" pitchFamily="34" charset="0"/>
                <a:cs typeface="Arial" pitchFamily="34" charset="0"/>
              </a:rPr>
              <a:t>(e.g. </a:t>
            </a:r>
            <a:r>
              <a:rPr lang="en-US" sz="2800" dirty="0" err="1" smtClean="0">
                <a:latin typeface="Arial" pitchFamily="34" charset="0"/>
                <a:cs typeface="Arial" pitchFamily="34" charset="0"/>
              </a:rPr>
              <a:t>molluscs</a:t>
            </a:r>
            <a:r>
              <a:rPr lang="en-US" sz="2800" dirty="0" smtClean="0">
                <a:latin typeface="Arial" pitchFamily="34" charset="0"/>
                <a:cs typeface="Arial" pitchFamily="34" charset="0"/>
              </a:rPr>
              <a:t>, seaweeds). </a:t>
            </a:r>
          </a:p>
          <a:p>
            <a:pPr lvl="0" algn="just">
              <a:lnSpc>
                <a:spcPct val="120000"/>
              </a:lnSpc>
            </a:pPr>
            <a:endParaRPr lang="en-US" sz="900" dirty="0" smtClean="0">
              <a:latin typeface="Arial" pitchFamily="34" charset="0"/>
              <a:cs typeface="Arial" pitchFamily="34" charset="0"/>
            </a:endParaRPr>
          </a:p>
          <a:p>
            <a:pPr algn="just">
              <a:lnSpc>
                <a:spcPct val="120000"/>
              </a:lnSpc>
            </a:pPr>
            <a:r>
              <a:rPr lang="en-US" sz="2800" dirty="0" smtClean="0">
                <a:solidFill>
                  <a:srgbClr val="FFC000"/>
                </a:solidFill>
                <a:latin typeface="Arial" pitchFamily="34" charset="0"/>
                <a:cs typeface="Arial" pitchFamily="34" charset="0"/>
              </a:rPr>
              <a:t>Increasing population</a:t>
            </a:r>
            <a:r>
              <a:rPr lang="en-US" sz="2800" dirty="0" smtClean="0">
                <a:latin typeface="Arial" pitchFamily="34" charset="0"/>
                <a:cs typeface="Arial" pitchFamily="34" charset="0"/>
              </a:rPr>
              <a:t>, competition for limited resources, </a:t>
            </a:r>
            <a:r>
              <a:rPr lang="en-US" sz="2800" dirty="0" smtClean="0">
                <a:solidFill>
                  <a:srgbClr val="FFC000"/>
                </a:solidFill>
                <a:latin typeface="Arial" pitchFamily="34" charset="0"/>
                <a:cs typeface="Arial" pitchFamily="34" charset="0"/>
              </a:rPr>
              <a:t>natural and man-made hazards</a:t>
            </a:r>
            <a:r>
              <a:rPr lang="en-US" sz="2800" dirty="0" smtClean="0">
                <a:latin typeface="Arial" pitchFamily="34" charset="0"/>
                <a:cs typeface="Arial" pitchFamily="34" charset="0"/>
              </a:rPr>
              <a:t>, lack of economic opportunities, important ecological hot spots, etc, </a:t>
            </a:r>
            <a:r>
              <a:rPr lang="en-US" sz="2800" dirty="0" smtClean="0">
                <a:solidFill>
                  <a:srgbClr val="FFC000"/>
                </a:solidFill>
                <a:latin typeface="Arial" pitchFamily="34" charset="0"/>
                <a:cs typeface="Arial" pitchFamily="34" charset="0"/>
              </a:rPr>
              <a:t>calls for distinctive coastal management</a:t>
            </a:r>
            <a:r>
              <a:rPr lang="en-US" sz="2800" dirty="0" smtClean="0">
                <a:latin typeface="Arial" pitchFamily="34" charset="0"/>
                <a:cs typeface="Arial" pitchFamily="34" charset="0"/>
              </a:rPr>
              <a:t>.</a:t>
            </a:r>
          </a:p>
          <a:p>
            <a:pPr lvl="0" algn="just">
              <a:lnSpc>
                <a:spcPct val="120000"/>
              </a:lnSpc>
              <a:buNone/>
            </a:pPr>
            <a:endParaRPr lang="en-US" sz="2000" dirty="0" smtClean="0">
              <a:latin typeface="Arial" pitchFamily="34" charset="0"/>
              <a:cs typeface="Arial" pitchFamily="34" charset="0"/>
            </a:endParaRPr>
          </a:p>
        </p:txBody>
      </p:sp>
      <p:sp>
        <p:nvSpPr>
          <p:cNvPr id="5" name="Title 1"/>
          <p:cNvSpPr>
            <a:spLocks noGrp="1"/>
          </p:cNvSpPr>
          <p:nvPr>
            <p:ph type="title"/>
          </p:nvPr>
        </p:nvSpPr>
        <p:spPr>
          <a:xfrm>
            <a:off x="457200" y="228600"/>
            <a:ext cx="8229600" cy="990600"/>
          </a:xfrm>
        </p:spPr>
        <p:txBody>
          <a:bodyPr>
            <a:noAutofit/>
          </a:bodyPr>
          <a:lstStyle/>
          <a:p>
            <a:pPr algn="ctr"/>
            <a:r>
              <a:rPr lang="en-US" sz="3600" b="1" dirty="0" smtClean="0"/>
              <a:t>WHY COASTAL ZONE IS NEEDED TO BE MANAGED?.....</a:t>
            </a:r>
            <a:endParaRPr lang="en-US" sz="3200" dirty="0"/>
          </a:p>
        </p:txBody>
      </p:sp>
    </p:spTree>
  </p:cSld>
  <p:clrMapOvr>
    <a:masterClrMapping/>
  </p:clrMapOvr>
  <p:transition>
    <p:pull dir="ru"/>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838200"/>
          </a:xfrm>
        </p:spPr>
        <p:txBody>
          <a:bodyPr>
            <a:normAutofit/>
          </a:bodyPr>
          <a:lstStyle/>
          <a:p>
            <a:pPr algn="ctr"/>
            <a:r>
              <a:rPr lang="en-US" b="1" dirty="0" smtClean="0"/>
              <a:t>Scope of ICZM in Bangladesh</a:t>
            </a:r>
            <a:endParaRPr lang="en-US" dirty="0"/>
          </a:p>
        </p:txBody>
      </p:sp>
      <p:sp>
        <p:nvSpPr>
          <p:cNvPr id="3" name="Content Placeholder 2"/>
          <p:cNvSpPr>
            <a:spLocks noGrp="1"/>
          </p:cNvSpPr>
          <p:nvPr>
            <p:ph idx="1"/>
          </p:nvPr>
        </p:nvSpPr>
        <p:spPr>
          <a:xfrm>
            <a:off x="0" y="1600200"/>
            <a:ext cx="9144000" cy="5257800"/>
          </a:xfrm>
        </p:spPr>
        <p:txBody>
          <a:bodyPr>
            <a:noAutofit/>
          </a:bodyPr>
          <a:lstStyle/>
          <a:p>
            <a:pPr marL="457200" lvl="0" indent="-457200">
              <a:lnSpc>
                <a:spcPct val="150000"/>
              </a:lnSpc>
              <a:buClr>
                <a:schemeClr val="tx1"/>
              </a:buClr>
            </a:pPr>
            <a:r>
              <a:rPr lang="en-US" sz="3200" dirty="0" smtClean="0">
                <a:latin typeface="Arial" pitchFamily="34" charset="0"/>
                <a:cs typeface="Arial" pitchFamily="34" charset="0"/>
              </a:rPr>
              <a:t>Management of Coastal People</a:t>
            </a:r>
          </a:p>
          <a:p>
            <a:pPr marL="457200" lvl="0" indent="-457200">
              <a:lnSpc>
                <a:spcPct val="150000"/>
              </a:lnSpc>
              <a:buClr>
                <a:schemeClr val="tx1"/>
              </a:buClr>
            </a:pPr>
            <a:r>
              <a:rPr lang="en-US" sz="3200" dirty="0" smtClean="0">
                <a:latin typeface="Arial" pitchFamily="34" charset="0"/>
                <a:cs typeface="Arial" pitchFamily="34" charset="0"/>
              </a:rPr>
              <a:t>Management of Coastal Resources</a:t>
            </a:r>
          </a:p>
          <a:p>
            <a:pPr marL="457200" lvl="0" indent="-457200">
              <a:lnSpc>
                <a:spcPct val="150000"/>
              </a:lnSpc>
              <a:buClr>
                <a:schemeClr val="tx1"/>
              </a:buClr>
            </a:pPr>
            <a:r>
              <a:rPr lang="en-US" sz="3200" dirty="0" smtClean="0">
                <a:latin typeface="Arial" pitchFamily="34" charset="0"/>
                <a:cs typeface="Arial" pitchFamily="34" charset="0"/>
              </a:rPr>
              <a:t>Management of Coastal Economy</a:t>
            </a:r>
          </a:p>
          <a:p>
            <a:pPr marL="457200" lvl="0" indent="-457200">
              <a:lnSpc>
                <a:spcPct val="150000"/>
              </a:lnSpc>
              <a:buClr>
                <a:schemeClr val="tx1"/>
              </a:buClr>
            </a:pPr>
            <a:r>
              <a:rPr lang="en-US" sz="3200" dirty="0" smtClean="0">
                <a:latin typeface="Arial" pitchFamily="34" charset="0"/>
                <a:cs typeface="Arial" pitchFamily="34" charset="0"/>
              </a:rPr>
              <a:t>Management of Coastal Environment</a:t>
            </a:r>
          </a:p>
          <a:p>
            <a:pPr marL="457200" lvl="0" indent="-457200">
              <a:lnSpc>
                <a:spcPct val="150000"/>
              </a:lnSpc>
              <a:buClr>
                <a:schemeClr val="tx1"/>
              </a:buClr>
            </a:pPr>
            <a:r>
              <a:rPr lang="en-US" sz="3200" dirty="0" smtClean="0">
                <a:latin typeface="Arial" pitchFamily="34" charset="0"/>
                <a:cs typeface="Arial" pitchFamily="34" charset="0"/>
              </a:rPr>
              <a:t>Sustainable Management of all above  issues </a:t>
            </a:r>
            <a:endParaRPr lang="en-US" sz="3200" dirty="0">
              <a:latin typeface="Arial" pitchFamily="34" charset="0"/>
              <a:cs typeface="Arial" pitchFamily="34" charset="0"/>
            </a:endParaRPr>
          </a:p>
        </p:txBody>
      </p:sp>
    </p:spTree>
  </p:cSld>
  <p:clrMapOvr>
    <a:masterClrMapping/>
  </p:clrMapOvr>
  <p:transition>
    <p:wheel spokes="1"/>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295400"/>
          </a:xfrm>
        </p:spPr>
        <p:txBody>
          <a:bodyPr>
            <a:noAutofit/>
          </a:bodyPr>
          <a:lstStyle/>
          <a:p>
            <a:pPr algn="ctr"/>
            <a:r>
              <a:rPr lang="en-US" sz="4000" b="1" dirty="0" smtClean="0"/>
              <a:t>ICZM — KEY TO COASTAL DEVELOPMENT IN BANGLADESH</a:t>
            </a:r>
            <a:endParaRPr lang="en-US" sz="4000" dirty="0"/>
          </a:p>
        </p:txBody>
      </p:sp>
      <p:sp>
        <p:nvSpPr>
          <p:cNvPr id="3" name="Content Placeholder 2"/>
          <p:cNvSpPr>
            <a:spLocks noGrp="1"/>
          </p:cNvSpPr>
          <p:nvPr>
            <p:ph idx="1"/>
          </p:nvPr>
        </p:nvSpPr>
        <p:spPr>
          <a:xfrm>
            <a:off x="0" y="1752600"/>
            <a:ext cx="9144000" cy="5105400"/>
          </a:xfrm>
        </p:spPr>
        <p:txBody>
          <a:bodyPr>
            <a:noAutofit/>
          </a:bodyPr>
          <a:lstStyle/>
          <a:p>
            <a:pPr marL="0" indent="0" algn="just">
              <a:lnSpc>
                <a:spcPct val="120000"/>
              </a:lnSpc>
              <a:buNone/>
            </a:pPr>
            <a:r>
              <a:rPr lang="en-US" sz="2800" b="1" dirty="0" smtClean="0">
                <a:latin typeface="Arial" pitchFamily="34" charset="0"/>
                <a:cs typeface="Arial" pitchFamily="34" charset="0"/>
              </a:rPr>
              <a:t>The goals of ICZM are:</a:t>
            </a:r>
          </a:p>
          <a:p>
            <a:pPr marL="0" indent="0" algn="just">
              <a:lnSpc>
                <a:spcPct val="120000"/>
              </a:lnSpc>
              <a:buNone/>
            </a:pPr>
            <a:endParaRPr lang="en-US" sz="900" b="1" dirty="0" smtClean="0">
              <a:latin typeface="Arial" pitchFamily="34" charset="0"/>
              <a:cs typeface="Arial" pitchFamily="34" charset="0"/>
            </a:endParaRPr>
          </a:p>
          <a:p>
            <a:pPr lvl="0" algn="just">
              <a:lnSpc>
                <a:spcPct val="120000"/>
              </a:lnSpc>
            </a:pPr>
            <a:r>
              <a:rPr lang="en-US" sz="2800" dirty="0" smtClean="0">
                <a:latin typeface="Arial" pitchFamily="34" charset="0"/>
                <a:cs typeface="Arial" pitchFamily="34" charset="0"/>
              </a:rPr>
              <a:t>Economic Growth</a:t>
            </a:r>
          </a:p>
          <a:p>
            <a:pPr lvl="0" algn="just">
              <a:lnSpc>
                <a:spcPct val="120000"/>
              </a:lnSpc>
            </a:pPr>
            <a:r>
              <a:rPr lang="en-US" sz="2800" dirty="0" smtClean="0">
                <a:latin typeface="Arial" pitchFamily="34" charset="0"/>
                <a:cs typeface="Arial" pitchFamily="34" charset="0"/>
              </a:rPr>
              <a:t>Poverty Reduction &amp; Social Development</a:t>
            </a:r>
          </a:p>
          <a:p>
            <a:pPr lvl="0" algn="just">
              <a:lnSpc>
                <a:spcPct val="120000"/>
              </a:lnSpc>
            </a:pPr>
            <a:r>
              <a:rPr lang="en-US" sz="2800" dirty="0" smtClean="0">
                <a:latin typeface="Arial" pitchFamily="34" charset="0"/>
                <a:cs typeface="Arial" pitchFamily="34" charset="0"/>
              </a:rPr>
              <a:t>Achieving the targets of the MDGs.</a:t>
            </a:r>
          </a:p>
          <a:p>
            <a:pPr lvl="0" algn="just">
              <a:lnSpc>
                <a:spcPct val="120000"/>
              </a:lnSpc>
            </a:pPr>
            <a:r>
              <a:rPr lang="en-US" sz="2800" dirty="0" smtClean="0">
                <a:latin typeface="Arial" pitchFamily="34" charset="0"/>
                <a:cs typeface="Arial" pitchFamily="34" charset="0"/>
              </a:rPr>
              <a:t>Reduction of poverty</a:t>
            </a:r>
          </a:p>
          <a:p>
            <a:pPr algn="just">
              <a:lnSpc>
                <a:spcPct val="120000"/>
              </a:lnSpc>
            </a:pPr>
            <a:r>
              <a:rPr lang="en-US" sz="2800" dirty="0" smtClean="0">
                <a:latin typeface="Arial" pitchFamily="34" charset="0"/>
                <a:cs typeface="Arial" pitchFamily="34" charset="0"/>
              </a:rPr>
              <a:t>Development of sustainable livelihoods and the integration of the coastal zone into national development plan.</a:t>
            </a:r>
            <a:endParaRPr lang="en-US" sz="2800" dirty="0">
              <a:latin typeface="Arial" pitchFamily="34" charset="0"/>
              <a:cs typeface="Arial" pitchFamily="34" charset="0"/>
            </a:endParaRPr>
          </a:p>
        </p:txBody>
      </p:sp>
    </p:spTree>
  </p:cSld>
  <p:clrMapOvr>
    <a:masterClrMapping/>
  </p:clrMapOvr>
  <p:transition>
    <p:wheel spokes="3"/>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2057400"/>
            <a:ext cx="9144000" cy="3962400"/>
          </a:xfrm>
        </p:spPr>
        <p:txBody>
          <a:bodyPr>
            <a:normAutofit lnSpcReduction="10000"/>
          </a:bodyPr>
          <a:lstStyle/>
          <a:p>
            <a:pPr algn="just">
              <a:buNone/>
            </a:pPr>
            <a:r>
              <a:rPr lang="en-US" sz="2800" dirty="0" smtClean="0">
                <a:latin typeface="Arial" pitchFamily="34" charset="0"/>
                <a:cs typeface="Arial" pitchFamily="34" charset="0"/>
              </a:rPr>
              <a:t>	</a:t>
            </a:r>
            <a:r>
              <a:rPr lang="en-US" sz="2800" b="1" dirty="0" smtClean="0">
                <a:latin typeface="Arial" pitchFamily="34" charset="0"/>
                <a:cs typeface="Arial" pitchFamily="34" charset="0"/>
              </a:rPr>
              <a:t>The ICZM process consists of three main components:</a:t>
            </a:r>
          </a:p>
          <a:p>
            <a:pPr algn="just">
              <a:buNone/>
            </a:pPr>
            <a:endParaRPr lang="en-US" sz="2800" dirty="0" smtClean="0">
              <a:latin typeface="Arial" pitchFamily="34" charset="0"/>
              <a:cs typeface="Arial" pitchFamily="34" charset="0"/>
            </a:endParaRPr>
          </a:p>
          <a:p>
            <a:pPr marL="1606550" lvl="0" indent="-514350" algn="just">
              <a:buClr>
                <a:schemeClr val="tx1"/>
              </a:buClr>
              <a:buFont typeface="+mj-lt"/>
              <a:buAutoNum type="arabicPeriod"/>
            </a:pPr>
            <a:r>
              <a:rPr lang="en-US" sz="2800" b="1" dirty="0" smtClean="0">
                <a:latin typeface="Arial" pitchFamily="34" charset="0"/>
                <a:cs typeface="Arial" pitchFamily="34" charset="0"/>
              </a:rPr>
              <a:t>A coastal zone policy;</a:t>
            </a:r>
          </a:p>
          <a:p>
            <a:pPr marL="1606550" lvl="0" indent="-514350" algn="just">
              <a:buClr>
                <a:schemeClr val="tx1"/>
              </a:buClr>
              <a:buFont typeface="+mj-lt"/>
              <a:buAutoNum type="arabicPeriod"/>
            </a:pPr>
            <a:endParaRPr lang="en-US" sz="2800" dirty="0" smtClean="0">
              <a:latin typeface="Arial" pitchFamily="34" charset="0"/>
              <a:cs typeface="Arial" pitchFamily="34" charset="0"/>
            </a:endParaRPr>
          </a:p>
          <a:p>
            <a:pPr marL="1606550" lvl="0" indent="-514350" algn="just">
              <a:buClr>
                <a:schemeClr val="tx1"/>
              </a:buClr>
              <a:buFont typeface="+mj-lt"/>
              <a:buAutoNum type="arabicPeriod"/>
            </a:pPr>
            <a:r>
              <a:rPr lang="en-US" sz="2800" b="1" dirty="0" smtClean="0">
                <a:latin typeface="Arial" pitchFamily="34" charset="0"/>
                <a:cs typeface="Arial" pitchFamily="34" charset="0"/>
              </a:rPr>
              <a:t>A coastal development strategy; and</a:t>
            </a:r>
          </a:p>
          <a:p>
            <a:pPr marL="1606550" lvl="0" indent="-514350" algn="just">
              <a:buClr>
                <a:schemeClr val="tx1"/>
              </a:buClr>
              <a:buFont typeface="+mj-lt"/>
              <a:buAutoNum type="arabicPeriod"/>
            </a:pPr>
            <a:endParaRPr lang="en-US" sz="2800" dirty="0" smtClean="0">
              <a:latin typeface="Arial" pitchFamily="34" charset="0"/>
              <a:cs typeface="Arial" pitchFamily="34" charset="0"/>
            </a:endParaRPr>
          </a:p>
          <a:p>
            <a:pPr marL="1606550" indent="-514350" algn="just">
              <a:buClr>
                <a:schemeClr val="tx1"/>
              </a:buClr>
              <a:buFont typeface="+mj-lt"/>
              <a:buAutoNum type="arabicPeriod"/>
            </a:pPr>
            <a:r>
              <a:rPr lang="en-US" sz="2800" b="1" dirty="0" smtClean="0">
                <a:latin typeface="Arial" pitchFamily="34" charset="0"/>
                <a:cs typeface="Arial" pitchFamily="34" charset="0"/>
              </a:rPr>
              <a:t>A priority investment programme</a:t>
            </a:r>
            <a:endParaRPr lang="en-US" sz="2800" dirty="0">
              <a:latin typeface="Arial" pitchFamily="34" charset="0"/>
              <a:cs typeface="Arial" pitchFamily="34" charset="0"/>
            </a:endParaRPr>
          </a:p>
        </p:txBody>
      </p:sp>
      <p:sp>
        <p:nvSpPr>
          <p:cNvPr id="6" name="Title 1"/>
          <p:cNvSpPr txBox="1">
            <a:spLocks/>
          </p:cNvSpPr>
          <p:nvPr/>
        </p:nvSpPr>
        <p:spPr>
          <a:xfrm>
            <a:off x="457200" y="76200"/>
            <a:ext cx="8229600" cy="1219200"/>
          </a:xfrm>
          <a:prstGeom prst="rect">
            <a:avLst/>
          </a:prstGeom>
        </p:spPr>
        <p:txBody>
          <a:bodyPr vert="horz" lIns="0" rIns="0" bIns="0" anchor="b">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000" b="1" i="0" u="none" strike="noStrike" kern="1200" cap="none" spc="0" normalizeH="0" baseline="0" noProof="0" dirty="0" smtClean="0">
                <a:ln>
                  <a:noFill/>
                </a:ln>
                <a:solidFill>
                  <a:schemeClr val="tx2"/>
                </a:solidFill>
                <a:effectLst/>
                <a:uLnTx/>
                <a:uFillTx/>
                <a:latin typeface="+mj-lt"/>
                <a:ea typeface="+mj-ea"/>
                <a:cs typeface="+mj-cs"/>
              </a:rPr>
              <a:t>ICZM — KEY TO COASTAL DEVELOPMENT IN BANGLADESH</a:t>
            </a:r>
            <a:endParaRPr kumimoji="0" lang="en-US" sz="4000" b="0" i="0" u="none" strike="noStrike" kern="1200" cap="none" spc="0" normalizeH="0" baseline="0" noProof="0" dirty="0">
              <a:ln>
                <a:noFill/>
              </a:ln>
              <a:solidFill>
                <a:schemeClr val="tx2"/>
              </a:solidFill>
              <a:effectLst/>
              <a:uLnTx/>
              <a:uFillTx/>
              <a:latin typeface="+mj-lt"/>
              <a:ea typeface="+mj-ea"/>
              <a:cs typeface="+mj-cs"/>
            </a:endParaRPr>
          </a:p>
        </p:txBody>
      </p:sp>
    </p:spTree>
  </p:cSld>
  <p:clrMapOvr>
    <a:masterClrMapping/>
  </p:clrMapOvr>
  <p:transition>
    <p:split dir="in"/>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8610600" cy="838200"/>
          </a:xfrm>
        </p:spPr>
        <p:txBody>
          <a:bodyPr>
            <a:normAutofit fontScale="90000"/>
          </a:bodyPr>
          <a:lstStyle/>
          <a:p>
            <a:pPr marL="633413" indent="-633413" algn="ctr">
              <a:buFont typeface="+mj-lt"/>
              <a:buAutoNum type="arabicPeriod"/>
            </a:pPr>
            <a:r>
              <a:rPr lang="en-US" sz="4200" b="1" dirty="0" smtClean="0"/>
              <a:t>COASTAL ZONE POLICY (</a:t>
            </a:r>
            <a:r>
              <a:rPr lang="en-US" sz="4200" b="1" dirty="0" err="1" smtClean="0"/>
              <a:t>CZPo</a:t>
            </a:r>
            <a:r>
              <a:rPr lang="en-US" sz="4200" b="1" dirty="0" smtClean="0"/>
              <a:t>), (2005)</a:t>
            </a:r>
            <a:endParaRPr lang="en-US" sz="4200" dirty="0"/>
          </a:p>
        </p:txBody>
      </p:sp>
      <p:sp>
        <p:nvSpPr>
          <p:cNvPr id="3" name="Content Placeholder 2"/>
          <p:cNvSpPr>
            <a:spLocks noGrp="1"/>
          </p:cNvSpPr>
          <p:nvPr>
            <p:ph idx="1"/>
          </p:nvPr>
        </p:nvSpPr>
        <p:spPr>
          <a:xfrm>
            <a:off x="0" y="990600"/>
            <a:ext cx="9144000" cy="5867400"/>
          </a:xfrm>
        </p:spPr>
        <p:txBody>
          <a:bodyPr>
            <a:normAutofit/>
          </a:bodyPr>
          <a:lstStyle/>
          <a:p>
            <a:pPr marL="0" indent="0" algn="just">
              <a:buNone/>
            </a:pPr>
            <a:r>
              <a:rPr lang="en-US" sz="2200" dirty="0" smtClean="0">
                <a:latin typeface="Arial" pitchFamily="34" charset="0"/>
                <a:cs typeface="Arial" pitchFamily="34" charset="0"/>
              </a:rPr>
              <a:t>The specific objectives of the </a:t>
            </a:r>
            <a:r>
              <a:rPr lang="en-US" sz="2200" dirty="0" smtClean="0">
                <a:solidFill>
                  <a:srgbClr val="FFC000"/>
                </a:solidFill>
                <a:latin typeface="Arial" pitchFamily="34" charset="0"/>
                <a:cs typeface="Arial" pitchFamily="34" charset="0"/>
              </a:rPr>
              <a:t>Coastal Zone Policy are sharply focused on pro-poor growth </a:t>
            </a:r>
            <a:r>
              <a:rPr lang="en-US" sz="2200" dirty="0" smtClean="0">
                <a:latin typeface="Arial" pitchFamily="34" charset="0"/>
                <a:cs typeface="Arial" pitchFamily="34" charset="0"/>
              </a:rPr>
              <a:t>with due considerations to environmental management and equity:</a:t>
            </a:r>
          </a:p>
          <a:p>
            <a:pPr marL="0" indent="0" algn="just">
              <a:buNone/>
            </a:pPr>
            <a:endParaRPr lang="en-US" sz="2200" dirty="0" smtClean="0">
              <a:latin typeface="Arial" pitchFamily="34" charset="0"/>
              <a:cs typeface="Arial" pitchFamily="34" charset="0"/>
            </a:endParaRPr>
          </a:p>
          <a:p>
            <a:pPr lvl="1" algn="just"/>
            <a:r>
              <a:rPr lang="en-US" sz="2200" dirty="0" smtClean="0">
                <a:latin typeface="Arial" pitchFamily="34" charset="0"/>
                <a:cs typeface="Arial" pitchFamily="34" charset="0"/>
              </a:rPr>
              <a:t>Economic growth.</a:t>
            </a:r>
          </a:p>
          <a:p>
            <a:pPr lvl="1" algn="just"/>
            <a:r>
              <a:rPr lang="en-US" sz="2200" dirty="0" smtClean="0">
                <a:latin typeface="Arial" pitchFamily="34" charset="0"/>
                <a:cs typeface="Arial" pitchFamily="34" charset="0"/>
              </a:rPr>
              <a:t>Meeting basis needs and creating livelihood opportunities for coastal communities.</a:t>
            </a:r>
          </a:p>
          <a:p>
            <a:pPr lvl="1" algn="just"/>
            <a:r>
              <a:rPr lang="en-US" sz="2200" dirty="0" smtClean="0">
                <a:latin typeface="Arial" pitchFamily="34" charset="0"/>
                <a:cs typeface="Arial" pitchFamily="34" charset="0"/>
              </a:rPr>
              <a:t>Reduction of vulnerabilities and enhancement of coping capacities.</a:t>
            </a:r>
          </a:p>
          <a:p>
            <a:pPr lvl="1" algn="just"/>
            <a:r>
              <a:rPr lang="en-US" sz="2200" dirty="0" smtClean="0">
                <a:latin typeface="Arial" pitchFamily="34" charset="0"/>
                <a:cs typeface="Arial" pitchFamily="34" charset="0"/>
              </a:rPr>
              <a:t>Equitable distribution of resources and economic benefits across social strata.</a:t>
            </a:r>
          </a:p>
          <a:p>
            <a:pPr lvl="1" algn="just"/>
            <a:r>
              <a:rPr lang="en-US" sz="2200" dirty="0" smtClean="0">
                <a:latin typeface="Arial" pitchFamily="34" charset="0"/>
                <a:cs typeface="Arial" pitchFamily="34" charset="0"/>
              </a:rPr>
              <a:t>Empowerment of coastal communities.</a:t>
            </a:r>
          </a:p>
          <a:p>
            <a:pPr lvl="1" algn="just"/>
            <a:r>
              <a:rPr lang="en-US" sz="2200" dirty="0" smtClean="0">
                <a:latin typeface="Arial" pitchFamily="34" charset="0"/>
                <a:cs typeface="Arial" pitchFamily="34" charset="0"/>
              </a:rPr>
              <a:t>Women’s advancement and promotion of gender equality.</a:t>
            </a:r>
          </a:p>
          <a:p>
            <a:pPr lvl="1" algn="just"/>
            <a:r>
              <a:rPr lang="en-US" sz="2200" dirty="0" smtClean="0">
                <a:latin typeface="Arial" pitchFamily="34" charset="0"/>
                <a:cs typeface="Arial" pitchFamily="34" charset="0"/>
              </a:rPr>
              <a:t>Sustainable management of natural resources.</a:t>
            </a:r>
          </a:p>
          <a:p>
            <a:pPr lvl="1" algn="just"/>
            <a:r>
              <a:rPr lang="en-US" sz="2200" dirty="0" smtClean="0">
                <a:latin typeface="Arial" pitchFamily="34" charset="0"/>
                <a:cs typeface="Arial" pitchFamily="34" charset="0"/>
              </a:rPr>
              <a:t>Preservation and enhancement of critical ecosystems.</a:t>
            </a:r>
            <a:endParaRPr lang="en-US" sz="2200" dirty="0">
              <a:latin typeface="Arial" pitchFamily="34" charset="0"/>
              <a:cs typeface="Arial" pitchFamily="34" charset="0"/>
            </a:endParaRPr>
          </a:p>
        </p:txBody>
      </p:sp>
    </p:spTree>
  </p:cSld>
  <p:clrMapOvr>
    <a:masterClrMapping/>
  </p:clrMapOvr>
  <p:transition>
    <p:split orient="vert" dir="in"/>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34112"/>
            <a:ext cx="8610600" cy="1237488"/>
          </a:xfrm>
        </p:spPr>
        <p:txBody>
          <a:bodyPr>
            <a:noAutofit/>
          </a:bodyPr>
          <a:lstStyle/>
          <a:p>
            <a:pPr marL="457200" lvl="0" indent="-457200" algn="ctr">
              <a:buFont typeface="+mj-lt"/>
              <a:buAutoNum type="arabicPeriod" startAt="2"/>
            </a:pPr>
            <a:r>
              <a:rPr lang="en-US" sz="4000" b="1" dirty="0" smtClean="0"/>
              <a:t>COASTAL DEVELOPMENT STRATEGY (CDS), (2006)</a:t>
            </a:r>
            <a:endParaRPr lang="en-US" sz="4000" dirty="0"/>
          </a:p>
        </p:txBody>
      </p:sp>
      <p:sp>
        <p:nvSpPr>
          <p:cNvPr id="3" name="Content Placeholder 2"/>
          <p:cNvSpPr>
            <a:spLocks noGrp="1"/>
          </p:cNvSpPr>
          <p:nvPr>
            <p:ph idx="1"/>
          </p:nvPr>
        </p:nvSpPr>
        <p:spPr>
          <a:xfrm>
            <a:off x="76200" y="1447800"/>
            <a:ext cx="9067800" cy="5334000"/>
          </a:xfrm>
        </p:spPr>
        <p:txBody>
          <a:bodyPr>
            <a:noAutofit/>
          </a:bodyPr>
          <a:lstStyle/>
          <a:p>
            <a:pPr algn="just"/>
            <a:r>
              <a:rPr lang="en-US" sz="2400" dirty="0" smtClean="0">
                <a:latin typeface="Arial" pitchFamily="34" charset="0"/>
                <a:cs typeface="Arial" pitchFamily="34" charset="0"/>
              </a:rPr>
              <a:t>The CDS is a targeted process and the targeting is identified with respect to:</a:t>
            </a:r>
          </a:p>
          <a:p>
            <a:pPr algn="just"/>
            <a:endParaRPr lang="en-US" sz="2400" dirty="0" smtClean="0">
              <a:latin typeface="Arial" pitchFamily="34" charset="0"/>
              <a:cs typeface="Arial" pitchFamily="34" charset="0"/>
            </a:endParaRPr>
          </a:p>
          <a:p>
            <a:pPr marL="687388" lvl="1" indent="-457200" algn="just">
              <a:buClr>
                <a:schemeClr val="tx1"/>
              </a:buClr>
              <a:buFont typeface="+mj-lt"/>
              <a:buAutoNum type="arabicPeriod"/>
            </a:pPr>
            <a:r>
              <a:rPr lang="en-US" dirty="0" smtClean="0">
                <a:solidFill>
                  <a:srgbClr val="FFC000"/>
                </a:solidFill>
                <a:latin typeface="Arial" pitchFamily="34" charset="0"/>
                <a:cs typeface="Arial" pitchFamily="34" charset="0"/>
              </a:rPr>
              <a:t>Regions</a:t>
            </a:r>
            <a:r>
              <a:rPr lang="en-US" dirty="0" smtClean="0">
                <a:latin typeface="Arial" pitchFamily="34" charset="0"/>
                <a:cs typeface="Arial" pitchFamily="34" charset="0"/>
              </a:rPr>
              <a:t> (islands and chars, exposed coastal zone or districts; high tsunami risk area; South-West region);</a:t>
            </a:r>
          </a:p>
          <a:p>
            <a:pPr marL="687388" lvl="1" indent="-457200" algn="just">
              <a:buClr>
                <a:schemeClr val="tx1"/>
              </a:buClr>
              <a:buFont typeface="+mj-lt"/>
              <a:buAutoNum type="arabicPeriod"/>
            </a:pPr>
            <a:r>
              <a:rPr lang="en-US" dirty="0" smtClean="0">
                <a:solidFill>
                  <a:srgbClr val="FFC000"/>
                </a:solidFill>
                <a:latin typeface="Arial" pitchFamily="34" charset="0"/>
                <a:cs typeface="Arial" pitchFamily="34" charset="0"/>
              </a:rPr>
              <a:t>Disadvantaged groups </a:t>
            </a:r>
            <a:r>
              <a:rPr lang="en-US" dirty="0" smtClean="0">
                <a:latin typeface="Arial" pitchFamily="34" charset="0"/>
                <a:cs typeface="Arial" pitchFamily="34" charset="0"/>
              </a:rPr>
              <a:t>(erosion victims, women and children, fisher and small farmers);</a:t>
            </a:r>
          </a:p>
          <a:p>
            <a:pPr marL="687388" lvl="1" indent="-457200" algn="just">
              <a:buClr>
                <a:schemeClr val="tx1"/>
              </a:buClr>
              <a:buFont typeface="+mj-lt"/>
              <a:buAutoNum type="arabicPeriod"/>
            </a:pPr>
            <a:r>
              <a:rPr lang="en-US" dirty="0" smtClean="0">
                <a:solidFill>
                  <a:srgbClr val="FFC000"/>
                </a:solidFill>
                <a:latin typeface="Arial" pitchFamily="34" charset="0"/>
                <a:cs typeface="Arial" pitchFamily="34" charset="0"/>
              </a:rPr>
              <a:t>Issues</a:t>
            </a:r>
            <a:r>
              <a:rPr lang="en-US" dirty="0" smtClean="0">
                <a:latin typeface="Arial" pitchFamily="34" charset="0"/>
                <a:cs typeface="Arial" pitchFamily="34" charset="0"/>
              </a:rPr>
              <a:t> (shrimp culture, land zoning; groundwater management, climate change); and</a:t>
            </a:r>
          </a:p>
          <a:p>
            <a:pPr marL="687388" lvl="1" indent="-457200" algn="just">
              <a:buClr>
                <a:schemeClr val="tx1"/>
              </a:buClr>
              <a:buFont typeface="+mj-lt"/>
              <a:buAutoNum type="arabicPeriod"/>
            </a:pPr>
            <a:r>
              <a:rPr lang="en-US" dirty="0" smtClean="0">
                <a:solidFill>
                  <a:srgbClr val="FFC000"/>
                </a:solidFill>
                <a:latin typeface="Arial" pitchFamily="34" charset="0"/>
                <a:cs typeface="Arial" pitchFamily="34" charset="0"/>
              </a:rPr>
              <a:t>Opportunities</a:t>
            </a:r>
            <a:r>
              <a:rPr lang="en-US" dirty="0" smtClean="0">
                <a:latin typeface="Arial" pitchFamily="34" charset="0"/>
                <a:cs typeface="Arial" pitchFamily="34" charset="0"/>
              </a:rPr>
              <a:t> (tourism, renewable energy, marine fisheries)</a:t>
            </a:r>
          </a:p>
        </p:txBody>
      </p:sp>
    </p:spTree>
  </p:cSld>
  <p:clrMapOvr>
    <a:masterClrMapping/>
  </p:clrMapOvr>
  <p:transition>
    <p:split orient="vert"/>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533400"/>
          </a:xfrm>
        </p:spPr>
        <p:txBody>
          <a:bodyPr>
            <a:noAutofit/>
          </a:bodyPr>
          <a:lstStyle/>
          <a:p>
            <a:pPr marL="457200" lvl="0" indent="-457200" algn="ctr">
              <a:buFont typeface="+mj-lt"/>
              <a:buAutoNum type="arabicPeriod" startAt="3"/>
            </a:pPr>
            <a:r>
              <a:rPr lang="en-US" sz="3200" b="1" dirty="0" smtClean="0"/>
              <a:t>PRIORITY INVESTMENT PROGRAM (PIP), (2004)</a:t>
            </a:r>
            <a:endParaRPr lang="en-US" sz="3200" dirty="0"/>
          </a:p>
        </p:txBody>
      </p:sp>
      <p:sp>
        <p:nvSpPr>
          <p:cNvPr id="3" name="Content Placeholder 2"/>
          <p:cNvSpPr>
            <a:spLocks noGrp="1"/>
          </p:cNvSpPr>
          <p:nvPr>
            <p:ph idx="1"/>
          </p:nvPr>
        </p:nvSpPr>
        <p:spPr>
          <a:xfrm>
            <a:off x="0" y="762000"/>
            <a:ext cx="9144000" cy="6096000"/>
          </a:xfrm>
        </p:spPr>
        <p:txBody>
          <a:bodyPr>
            <a:noAutofit/>
          </a:bodyPr>
          <a:lstStyle/>
          <a:p>
            <a:pPr marL="0" indent="0" algn="just">
              <a:lnSpc>
                <a:spcPct val="120000"/>
              </a:lnSpc>
              <a:buNone/>
            </a:pPr>
            <a:r>
              <a:rPr lang="en-US" sz="2800" b="1" dirty="0" smtClean="0">
                <a:latin typeface="+mj-lt"/>
                <a:cs typeface="Arial" pitchFamily="34" charset="0"/>
              </a:rPr>
              <a:t>The priority areas of investment  program are</a:t>
            </a:r>
            <a:r>
              <a:rPr lang="en-US" sz="2400" b="1" dirty="0" smtClean="0">
                <a:latin typeface="+mj-lt"/>
                <a:cs typeface="Arial" pitchFamily="34" charset="0"/>
              </a:rPr>
              <a:t>:</a:t>
            </a:r>
          </a:p>
          <a:p>
            <a:pPr marL="0" indent="0" algn="just">
              <a:lnSpc>
                <a:spcPct val="120000"/>
              </a:lnSpc>
              <a:buNone/>
            </a:pPr>
            <a:endParaRPr lang="en-US" sz="700" b="1" dirty="0" smtClean="0">
              <a:latin typeface="+mj-lt"/>
              <a:cs typeface="Arial" pitchFamily="34" charset="0"/>
            </a:endParaRPr>
          </a:p>
          <a:p>
            <a:pPr lvl="0" algn="just">
              <a:lnSpc>
                <a:spcPct val="120000"/>
              </a:lnSpc>
            </a:pPr>
            <a:r>
              <a:rPr lang="en-US" sz="2400" dirty="0" smtClean="0">
                <a:latin typeface="+mj-lt"/>
                <a:cs typeface="Arial" pitchFamily="34" charset="0"/>
              </a:rPr>
              <a:t>Mitigation of natural disasters, safety and protection.</a:t>
            </a:r>
          </a:p>
          <a:p>
            <a:pPr lvl="0" algn="just">
              <a:lnSpc>
                <a:spcPct val="120000"/>
              </a:lnSpc>
            </a:pPr>
            <a:r>
              <a:rPr lang="en-US" sz="2400" dirty="0" smtClean="0">
                <a:latin typeface="+mj-lt"/>
                <a:cs typeface="Arial" pitchFamily="34" charset="0"/>
              </a:rPr>
              <a:t>Environment management – protection and regeneration of the environment.</a:t>
            </a:r>
          </a:p>
          <a:p>
            <a:pPr lvl="0" algn="just">
              <a:lnSpc>
                <a:spcPct val="120000"/>
              </a:lnSpc>
            </a:pPr>
            <a:r>
              <a:rPr lang="en-US" sz="2400" dirty="0" smtClean="0">
                <a:latin typeface="+mj-lt"/>
                <a:cs typeface="Arial" pitchFamily="34" charset="0"/>
              </a:rPr>
              <a:t>Water resources management.</a:t>
            </a:r>
          </a:p>
          <a:p>
            <a:pPr lvl="0" algn="just">
              <a:lnSpc>
                <a:spcPct val="120000"/>
              </a:lnSpc>
            </a:pPr>
            <a:r>
              <a:rPr lang="en-US" sz="2400" dirty="0" smtClean="0">
                <a:latin typeface="+mj-lt"/>
                <a:cs typeface="Arial" pitchFamily="34" charset="0"/>
              </a:rPr>
              <a:t>Rural livelihoods and sustainable economic opportunities for coastal communities.</a:t>
            </a:r>
          </a:p>
          <a:p>
            <a:pPr lvl="0" algn="just">
              <a:lnSpc>
                <a:spcPct val="120000"/>
              </a:lnSpc>
            </a:pPr>
            <a:r>
              <a:rPr lang="en-US" sz="2400" dirty="0" smtClean="0">
                <a:latin typeface="+mj-lt"/>
                <a:cs typeface="Arial" pitchFamily="34" charset="0"/>
              </a:rPr>
              <a:t>Productive economic activities and focused development of tourism and fisheries sector.</a:t>
            </a:r>
          </a:p>
          <a:p>
            <a:pPr lvl="0" algn="just">
              <a:lnSpc>
                <a:spcPct val="120000"/>
              </a:lnSpc>
            </a:pPr>
            <a:r>
              <a:rPr lang="en-US" sz="2400" dirty="0" smtClean="0">
                <a:latin typeface="+mj-lt"/>
                <a:cs typeface="Arial" pitchFamily="34" charset="0"/>
              </a:rPr>
              <a:t>Infrastructure development.</a:t>
            </a:r>
          </a:p>
          <a:p>
            <a:pPr algn="just">
              <a:lnSpc>
                <a:spcPct val="120000"/>
              </a:lnSpc>
            </a:pPr>
            <a:r>
              <a:rPr lang="en-US" sz="2400" dirty="0" smtClean="0">
                <a:latin typeface="+mj-lt"/>
                <a:cs typeface="Arial" pitchFamily="34" charset="0"/>
              </a:rPr>
              <a:t>Social development including health and nutrition, education, and water and sanitation.</a:t>
            </a:r>
            <a:endParaRPr lang="en-US" sz="2400" dirty="0">
              <a:latin typeface="+mj-lt"/>
              <a:cs typeface="Arial" pitchFamily="34" charset="0"/>
            </a:endParaRPr>
          </a:p>
        </p:txBody>
      </p:sp>
    </p:spTree>
  </p:cSld>
  <p:clrMapOvr>
    <a:masterClrMapping/>
  </p:clrMapOvr>
  <p:transition>
    <p:strips/>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609600"/>
          </a:xfrm>
        </p:spPr>
        <p:txBody>
          <a:bodyPr>
            <a:noAutofit/>
          </a:bodyPr>
          <a:lstStyle/>
          <a:p>
            <a:pPr algn="ctr"/>
            <a:r>
              <a:rPr lang="en-US" sz="4000" b="1" dirty="0" smtClean="0"/>
              <a:t>KEY CHALLENGES</a:t>
            </a:r>
            <a:endParaRPr lang="en-US" sz="4000" dirty="0"/>
          </a:p>
        </p:txBody>
      </p:sp>
      <p:sp>
        <p:nvSpPr>
          <p:cNvPr id="3" name="Content Placeholder 2"/>
          <p:cNvSpPr>
            <a:spLocks noGrp="1"/>
          </p:cNvSpPr>
          <p:nvPr>
            <p:ph idx="1"/>
          </p:nvPr>
        </p:nvSpPr>
        <p:spPr>
          <a:xfrm>
            <a:off x="0" y="1143000"/>
            <a:ext cx="9144000" cy="5715000"/>
          </a:xfrm>
        </p:spPr>
        <p:txBody>
          <a:bodyPr>
            <a:noAutofit/>
          </a:bodyPr>
          <a:lstStyle/>
          <a:p>
            <a:pPr lvl="0" algn="just">
              <a:lnSpc>
                <a:spcPct val="120000"/>
              </a:lnSpc>
            </a:pPr>
            <a:r>
              <a:rPr lang="en-US" sz="2800" dirty="0" smtClean="0">
                <a:solidFill>
                  <a:srgbClr val="FFC000"/>
                </a:solidFill>
                <a:latin typeface="+mj-lt"/>
                <a:cs typeface="Arial" pitchFamily="34" charset="0"/>
              </a:rPr>
              <a:t>Unclear definitions of land </a:t>
            </a:r>
            <a:r>
              <a:rPr lang="en-US" sz="2800" dirty="0" smtClean="0">
                <a:latin typeface="+mj-lt"/>
                <a:cs typeface="Arial" pitchFamily="34" charset="0"/>
              </a:rPr>
              <a:t>to be set aside for conservation.</a:t>
            </a:r>
          </a:p>
          <a:p>
            <a:pPr lvl="0" algn="just">
              <a:lnSpc>
                <a:spcPct val="120000"/>
              </a:lnSpc>
            </a:pPr>
            <a:r>
              <a:rPr lang="en-US" sz="2800" dirty="0" smtClean="0">
                <a:solidFill>
                  <a:srgbClr val="FFC000"/>
                </a:solidFill>
                <a:latin typeface="+mj-lt"/>
                <a:cs typeface="Arial" pitchFamily="34" charset="0"/>
              </a:rPr>
              <a:t>Implementation of policy and strategy </a:t>
            </a:r>
            <a:r>
              <a:rPr lang="en-US" sz="2800" dirty="0" smtClean="0">
                <a:latin typeface="+mj-lt"/>
                <a:cs typeface="Arial" pitchFamily="34" charset="0"/>
              </a:rPr>
              <a:t>directives </a:t>
            </a:r>
            <a:r>
              <a:rPr lang="en-US" sz="2800" dirty="0" smtClean="0">
                <a:solidFill>
                  <a:srgbClr val="FFC000"/>
                </a:solidFill>
                <a:latin typeface="+mj-lt"/>
                <a:cs typeface="Arial" pitchFamily="34" charset="0"/>
              </a:rPr>
              <a:t>remains poor</a:t>
            </a:r>
            <a:r>
              <a:rPr lang="en-US" sz="2800" dirty="0" smtClean="0">
                <a:latin typeface="+mj-lt"/>
                <a:cs typeface="Arial" pitchFamily="34" charset="0"/>
              </a:rPr>
              <a:t> despite adoption of CZP (2005) and CDS, (2006).</a:t>
            </a:r>
          </a:p>
          <a:p>
            <a:pPr lvl="0" algn="just">
              <a:lnSpc>
                <a:spcPct val="120000"/>
              </a:lnSpc>
            </a:pPr>
            <a:r>
              <a:rPr lang="en-US" sz="2800" dirty="0" smtClean="0">
                <a:solidFill>
                  <a:srgbClr val="FFC000"/>
                </a:solidFill>
                <a:latin typeface="+mj-lt"/>
                <a:cs typeface="Arial" pitchFamily="34" charset="0"/>
              </a:rPr>
              <a:t>Widespread poverty, limited livelihood opportunities </a:t>
            </a:r>
            <a:r>
              <a:rPr lang="en-US" sz="2800" dirty="0" smtClean="0">
                <a:latin typeface="+mj-lt"/>
                <a:cs typeface="Arial" pitchFamily="34" charset="0"/>
              </a:rPr>
              <a:t>and poorly developed economic linkages, including </a:t>
            </a:r>
            <a:r>
              <a:rPr lang="en-US" sz="2800" dirty="0" smtClean="0">
                <a:solidFill>
                  <a:srgbClr val="FFC000"/>
                </a:solidFill>
                <a:latin typeface="+mj-lt"/>
                <a:cs typeface="Arial" pitchFamily="34" charset="0"/>
              </a:rPr>
              <a:t>poor access to national and international markets</a:t>
            </a:r>
            <a:r>
              <a:rPr lang="en-US" sz="2800" dirty="0" smtClean="0">
                <a:latin typeface="+mj-lt"/>
                <a:cs typeface="Arial" pitchFamily="34" charset="0"/>
              </a:rPr>
              <a:t>.</a:t>
            </a:r>
          </a:p>
          <a:p>
            <a:pPr lvl="0" algn="just">
              <a:lnSpc>
                <a:spcPct val="120000"/>
              </a:lnSpc>
            </a:pPr>
            <a:r>
              <a:rPr lang="en-US" sz="2800" dirty="0" smtClean="0">
                <a:latin typeface="+mj-lt"/>
                <a:cs typeface="Arial" pitchFamily="34" charset="0"/>
              </a:rPr>
              <a:t>Highly </a:t>
            </a:r>
            <a:r>
              <a:rPr lang="en-US" sz="2800" dirty="0" smtClean="0">
                <a:solidFill>
                  <a:srgbClr val="FFC000"/>
                </a:solidFill>
                <a:latin typeface="+mj-lt"/>
                <a:cs typeface="Arial" pitchFamily="34" charset="0"/>
              </a:rPr>
              <a:t>unequal social structures</a:t>
            </a:r>
            <a:r>
              <a:rPr lang="en-US" sz="2800" dirty="0" smtClean="0">
                <a:latin typeface="+mj-lt"/>
                <a:cs typeface="Arial" pitchFamily="34" charset="0"/>
              </a:rPr>
              <a:t>, with small powerful elite dominating the mass people.</a:t>
            </a:r>
          </a:p>
        </p:txBody>
      </p:sp>
    </p:spTree>
  </p:cSld>
  <p:clrMapOvr>
    <a:masterClrMapping/>
  </p:clrMapOvr>
  <p:transition>
    <p:plus/>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609600"/>
          </a:xfrm>
        </p:spPr>
        <p:txBody>
          <a:bodyPr>
            <a:noAutofit/>
          </a:bodyPr>
          <a:lstStyle/>
          <a:p>
            <a:pPr algn="ctr"/>
            <a:r>
              <a:rPr lang="en-US" sz="4000" b="1" dirty="0" smtClean="0"/>
              <a:t>KEY CHALLENGES….</a:t>
            </a:r>
            <a:endParaRPr lang="en-US" sz="4000" dirty="0"/>
          </a:p>
        </p:txBody>
      </p:sp>
      <p:sp>
        <p:nvSpPr>
          <p:cNvPr id="3" name="Content Placeholder 2"/>
          <p:cNvSpPr>
            <a:spLocks noGrp="1"/>
          </p:cNvSpPr>
          <p:nvPr>
            <p:ph idx="1"/>
          </p:nvPr>
        </p:nvSpPr>
        <p:spPr>
          <a:xfrm>
            <a:off x="0" y="1143000"/>
            <a:ext cx="9144000" cy="5715000"/>
          </a:xfrm>
        </p:spPr>
        <p:txBody>
          <a:bodyPr>
            <a:noAutofit/>
          </a:bodyPr>
          <a:lstStyle/>
          <a:p>
            <a:pPr lvl="0" algn="just">
              <a:lnSpc>
                <a:spcPct val="120000"/>
              </a:lnSpc>
            </a:pPr>
            <a:r>
              <a:rPr lang="en-US" sz="2800" dirty="0" smtClean="0">
                <a:solidFill>
                  <a:srgbClr val="FFC000"/>
                </a:solidFill>
                <a:latin typeface="+mj-lt"/>
                <a:cs typeface="Arial" pitchFamily="34" charset="0"/>
              </a:rPr>
              <a:t>Widespread pollution and resource degradation.</a:t>
            </a:r>
            <a:endParaRPr lang="en-US" sz="2800" dirty="0" smtClean="0">
              <a:latin typeface="+mj-lt"/>
              <a:cs typeface="Arial" pitchFamily="34" charset="0"/>
            </a:endParaRPr>
          </a:p>
          <a:p>
            <a:pPr lvl="0" algn="just">
              <a:lnSpc>
                <a:spcPct val="120000"/>
              </a:lnSpc>
            </a:pPr>
            <a:endParaRPr lang="en-US" sz="900" dirty="0" smtClean="0">
              <a:latin typeface="+mj-lt"/>
              <a:cs typeface="Arial" pitchFamily="34" charset="0"/>
            </a:endParaRPr>
          </a:p>
          <a:p>
            <a:pPr lvl="0" algn="just">
              <a:lnSpc>
                <a:spcPct val="120000"/>
              </a:lnSpc>
            </a:pPr>
            <a:r>
              <a:rPr lang="en-US" sz="2800" dirty="0" smtClean="0">
                <a:solidFill>
                  <a:srgbClr val="FFC000"/>
                </a:solidFill>
                <a:latin typeface="+mj-lt"/>
                <a:cs typeface="Arial" pitchFamily="34" charset="0"/>
              </a:rPr>
              <a:t>Rapid decline in key common property resources </a:t>
            </a:r>
            <a:r>
              <a:rPr lang="en-US" sz="2800" dirty="0" smtClean="0">
                <a:latin typeface="+mj-lt"/>
                <a:cs typeface="Arial" pitchFamily="34" charset="0"/>
              </a:rPr>
              <a:t>such as marine fisheries, mangroves and freshwater resources.</a:t>
            </a:r>
          </a:p>
          <a:p>
            <a:pPr lvl="0" algn="just">
              <a:lnSpc>
                <a:spcPct val="120000"/>
              </a:lnSpc>
            </a:pPr>
            <a:endParaRPr lang="en-US" sz="900" dirty="0" smtClean="0">
              <a:latin typeface="+mj-lt"/>
              <a:cs typeface="Arial" pitchFamily="34" charset="0"/>
            </a:endParaRPr>
          </a:p>
          <a:p>
            <a:pPr lvl="0" algn="just">
              <a:lnSpc>
                <a:spcPct val="120000"/>
              </a:lnSpc>
            </a:pPr>
            <a:r>
              <a:rPr lang="en-US" sz="2800" dirty="0" smtClean="0">
                <a:latin typeface="+mj-lt"/>
                <a:cs typeface="Arial" pitchFamily="34" charset="0"/>
              </a:rPr>
              <a:t>The </a:t>
            </a:r>
            <a:r>
              <a:rPr lang="en-US" sz="2800" dirty="0" smtClean="0">
                <a:solidFill>
                  <a:srgbClr val="FFC000"/>
                </a:solidFill>
                <a:latin typeface="+mj-lt"/>
                <a:cs typeface="Arial" pitchFamily="34" charset="0"/>
              </a:rPr>
              <a:t>long-term effects of climate change</a:t>
            </a:r>
            <a:r>
              <a:rPr lang="en-US" sz="2800" dirty="0" smtClean="0">
                <a:latin typeface="+mj-lt"/>
                <a:cs typeface="Arial" pitchFamily="34" charset="0"/>
              </a:rPr>
              <a:t>, with predicted rises in sea levels, possible increases in the frequency of major storms and changes in rainfall patterns over the whole Ganges-Brahmaputra basins.</a:t>
            </a:r>
          </a:p>
        </p:txBody>
      </p:sp>
    </p:spTree>
  </p:cSld>
  <p:clrMapOvr>
    <a:masterClrMapping/>
  </p:clrMapOvr>
  <p:transition>
    <p:newsflash/>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389888"/>
          </a:xfrm>
        </p:spPr>
        <p:txBody>
          <a:bodyPr>
            <a:normAutofit fontScale="90000"/>
          </a:bodyPr>
          <a:lstStyle/>
          <a:p>
            <a:pPr algn="ctr"/>
            <a:r>
              <a:rPr lang="en-US" b="1" dirty="0" smtClean="0"/>
              <a:t>THE COASTAL ZONE OF BANGLADESH</a:t>
            </a:r>
            <a:endParaRPr lang="en-US" dirty="0"/>
          </a:p>
        </p:txBody>
      </p:sp>
      <p:sp>
        <p:nvSpPr>
          <p:cNvPr id="3" name="Content Placeholder 2"/>
          <p:cNvSpPr>
            <a:spLocks noGrp="1"/>
          </p:cNvSpPr>
          <p:nvPr>
            <p:ph idx="1"/>
          </p:nvPr>
        </p:nvSpPr>
        <p:spPr>
          <a:xfrm>
            <a:off x="0" y="1676400"/>
            <a:ext cx="9144000" cy="5181600"/>
          </a:xfrm>
        </p:spPr>
        <p:txBody>
          <a:bodyPr>
            <a:noAutofit/>
          </a:bodyPr>
          <a:lstStyle/>
          <a:p>
            <a:pPr marL="339725" indent="-339725" algn="just">
              <a:buClr>
                <a:schemeClr val="tx1"/>
              </a:buClr>
              <a:buFont typeface="Wingdings" pitchFamily="2" charset="2"/>
              <a:buChar char="q"/>
            </a:pPr>
            <a:r>
              <a:rPr lang="en-US" dirty="0" smtClean="0">
                <a:latin typeface="Arial" pitchFamily="34" charset="0"/>
                <a:cs typeface="Arial" pitchFamily="34" charset="0"/>
              </a:rPr>
              <a:t>Bangladesh has a </a:t>
            </a:r>
            <a:r>
              <a:rPr lang="en-US" dirty="0" smtClean="0">
                <a:solidFill>
                  <a:srgbClr val="FFC000"/>
                </a:solidFill>
                <a:latin typeface="Arial" pitchFamily="34" charset="0"/>
                <a:cs typeface="Arial" pitchFamily="34" charset="0"/>
              </a:rPr>
              <a:t>difficult coastline </a:t>
            </a:r>
            <a:r>
              <a:rPr lang="en-US" dirty="0" smtClean="0">
                <a:latin typeface="Arial" pitchFamily="34" charset="0"/>
                <a:cs typeface="Arial" pitchFamily="34" charset="0"/>
              </a:rPr>
              <a:t>with many rivers and distributaries and complex ecology which is </a:t>
            </a:r>
            <a:r>
              <a:rPr lang="en-US" dirty="0" smtClean="0">
                <a:solidFill>
                  <a:srgbClr val="FFC000"/>
                </a:solidFill>
                <a:latin typeface="Arial" pitchFamily="34" charset="0"/>
                <a:cs typeface="Arial" pitchFamily="34" charset="0"/>
              </a:rPr>
              <a:t>affected by natural hazards</a:t>
            </a:r>
            <a:r>
              <a:rPr lang="en-US" dirty="0" smtClean="0">
                <a:latin typeface="Arial" pitchFamily="34" charset="0"/>
                <a:cs typeface="Arial" pitchFamily="34" charset="0"/>
              </a:rPr>
              <a:t> like cyclones, coastal flooding, tidal surges, and salinity. </a:t>
            </a:r>
          </a:p>
          <a:p>
            <a:pPr marL="339725" indent="-339725" algn="just">
              <a:buClr>
                <a:schemeClr val="tx1"/>
              </a:buClr>
              <a:buFont typeface="Wingdings" pitchFamily="2" charset="2"/>
              <a:buChar char="q"/>
            </a:pPr>
            <a:endParaRPr lang="en-US" dirty="0" smtClean="0">
              <a:latin typeface="Arial" pitchFamily="34" charset="0"/>
              <a:cs typeface="Arial" pitchFamily="34" charset="0"/>
            </a:endParaRPr>
          </a:p>
          <a:p>
            <a:pPr marL="339725" indent="-339725" algn="just">
              <a:buClr>
                <a:schemeClr val="tx1"/>
              </a:buClr>
              <a:buFont typeface="Wingdings" pitchFamily="2" charset="2"/>
              <a:buChar char="q"/>
            </a:pPr>
            <a:r>
              <a:rPr lang="en-US" dirty="0" smtClean="0">
                <a:latin typeface="Arial" pitchFamily="34" charset="0"/>
                <a:cs typeface="Arial" pitchFamily="34" charset="0"/>
              </a:rPr>
              <a:t>The coastline is of 734 km involving coastal and island communities of about </a:t>
            </a:r>
            <a:r>
              <a:rPr lang="en-US" dirty="0" smtClean="0">
                <a:solidFill>
                  <a:srgbClr val="FFC000"/>
                </a:solidFill>
                <a:latin typeface="Arial" pitchFamily="34" charset="0"/>
                <a:cs typeface="Arial" pitchFamily="34" charset="0"/>
              </a:rPr>
              <a:t>50 million people</a:t>
            </a:r>
            <a:r>
              <a:rPr lang="en-US" dirty="0" smtClean="0">
                <a:latin typeface="Arial" pitchFamily="34" charset="0"/>
                <a:cs typeface="Arial" pitchFamily="34" charset="0"/>
              </a:rPr>
              <a:t>, nearly about </a:t>
            </a:r>
            <a:r>
              <a:rPr lang="en-US" dirty="0" smtClean="0">
                <a:solidFill>
                  <a:srgbClr val="FFC000"/>
                </a:solidFill>
                <a:latin typeface="Arial" pitchFamily="34" charset="0"/>
                <a:cs typeface="Arial" pitchFamily="34" charset="0"/>
              </a:rPr>
              <a:t>one-third</a:t>
            </a:r>
            <a:r>
              <a:rPr lang="en-US" dirty="0" smtClean="0">
                <a:latin typeface="Arial" pitchFamily="34" charset="0"/>
                <a:cs typeface="Arial" pitchFamily="34" charset="0"/>
              </a:rPr>
              <a:t> of the total population of Bangladesh.</a:t>
            </a:r>
          </a:p>
          <a:p>
            <a:pPr marL="339725" indent="-339725" algn="just">
              <a:buClr>
                <a:schemeClr val="tx1"/>
              </a:buClr>
              <a:buNone/>
            </a:pPr>
            <a:endParaRPr lang="en-US" dirty="0" smtClean="0">
              <a:latin typeface="Arial" pitchFamily="34" charset="0"/>
              <a:cs typeface="Arial" pitchFamily="34" charset="0"/>
            </a:endParaRPr>
          </a:p>
          <a:p>
            <a:pPr marL="339725" indent="-339725" algn="just">
              <a:buClr>
                <a:schemeClr val="tx1"/>
              </a:buClr>
              <a:buFont typeface="Wingdings" pitchFamily="2" charset="2"/>
              <a:buChar char="q"/>
            </a:pPr>
            <a:r>
              <a:rPr lang="en-US" dirty="0" smtClean="0">
                <a:latin typeface="Arial" pitchFamily="34" charset="0"/>
                <a:cs typeface="Arial" pitchFamily="34" charset="0"/>
              </a:rPr>
              <a:t>The coastal areas of Bangladesh has been </a:t>
            </a:r>
            <a:r>
              <a:rPr lang="en-US" dirty="0" smtClean="0">
                <a:solidFill>
                  <a:srgbClr val="FFC000"/>
                </a:solidFill>
                <a:latin typeface="Arial" pitchFamily="34" charset="0"/>
                <a:cs typeface="Arial" pitchFamily="34" charset="0"/>
              </a:rPr>
              <a:t>classified into two broad categories</a:t>
            </a:r>
            <a:r>
              <a:rPr lang="en-US" dirty="0" smtClean="0">
                <a:latin typeface="Arial" pitchFamily="34" charset="0"/>
                <a:cs typeface="Arial" pitchFamily="34" charset="0"/>
              </a:rPr>
              <a:t> </a:t>
            </a:r>
            <a:r>
              <a:rPr lang="en-US" i="1" dirty="0" smtClean="0">
                <a:latin typeface="Arial" pitchFamily="34" charset="0"/>
                <a:cs typeface="Arial" pitchFamily="34" charset="0"/>
              </a:rPr>
              <a:t>viz</a:t>
            </a:r>
            <a:r>
              <a:rPr lang="en-US" dirty="0" smtClean="0">
                <a:latin typeface="Arial" pitchFamily="34" charset="0"/>
                <a:cs typeface="Arial" pitchFamily="34" charset="0"/>
              </a:rPr>
              <a:t>. interior coast and exterior coast. </a:t>
            </a:r>
          </a:p>
        </p:txBody>
      </p:sp>
    </p:spTree>
  </p:cSld>
  <p:clrMapOvr>
    <a:masterClrMapping/>
  </p:clrMapOvr>
  <p:transition>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1" name="Rectangle 7"/>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0" tIns="152352"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32" name="Rectangle 8"/>
          <p:cNvSpPr>
            <a:spLocks noChangeArrowheads="1"/>
          </p:cNvSpPr>
          <p:nvPr/>
        </p:nvSpPr>
        <p:spPr bwMode="auto">
          <a:xfrm>
            <a:off x="0" y="50863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1034" name="Picture 10"/>
          <p:cNvPicPr>
            <a:picLocks noChangeAspect="1" noChangeArrowheads="1"/>
          </p:cNvPicPr>
          <p:nvPr/>
        </p:nvPicPr>
        <p:blipFill>
          <a:blip r:embed="rId2"/>
          <a:srcRect/>
          <a:stretch>
            <a:fillRect/>
          </a:stretch>
        </p:blipFill>
        <p:spPr bwMode="auto">
          <a:xfrm>
            <a:off x="0" y="0"/>
            <a:ext cx="9143999" cy="6858000"/>
          </a:xfrm>
          <a:prstGeom prst="rect">
            <a:avLst/>
          </a:prstGeom>
          <a:noFill/>
          <a:ln w="9525">
            <a:noFill/>
            <a:miter lim="800000"/>
            <a:headEnd/>
            <a:tailEnd/>
          </a:ln>
          <a:effectLst/>
        </p:spPr>
      </p:pic>
    </p:spTree>
  </p:cSld>
  <p:clrMapOvr>
    <a:masterClrMapping/>
  </p:clrMapOvr>
  <p:transition>
    <p:wipe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8382000" cy="609600"/>
          </a:xfrm>
        </p:spPr>
        <p:txBody>
          <a:bodyPr>
            <a:normAutofit fontScale="90000"/>
          </a:bodyPr>
          <a:lstStyle/>
          <a:p>
            <a:pPr algn="ctr"/>
            <a:r>
              <a:rPr lang="en-US" sz="4200" b="1" dirty="0" smtClean="0"/>
              <a:t>THE COASTAL ZONE OF BANGLADESH</a:t>
            </a:r>
            <a:endParaRPr lang="en-US" sz="4200" dirty="0"/>
          </a:p>
        </p:txBody>
      </p:sp>
      <p:sp>
        <p:nvSpPr>
          <p:cNvPr id="3" name="Content Placeholder 2"/>
          <p:cNvSpPr>
            <a:spLocks noGrp="1"/>
          </p:cNvSpPr>
          <p:nvPr>
            <p:ph idx="1"/>
          </p:nvPr>
        </p:nvSpPr>
        <p:spPr>
          <a:xfrm>
            <a:off x="0" y="1066800"/>
            <a:ext cx="5638800" cy="5715000"/>
          </a:xfrm>
        </p:spPr>
        <p:txBody>
          <a:bodyPr>
            <a:normAutofit lnSpcReduction="10000"/>
          </a:bodyPr>
          <a:lstStyle/>
          <a:p>
            <a:pPr marL="0" indent="0" algn="just">
              <a:lnSpc>
                <a:spcPct val="110000"/>
              </a:lnSpc>
              <a:buClr>
                <a:schemeClr val="tx1"/>
              </a:buClr>
              <a:buNone/>
            </a:pPr>
            <a:r>
              <a:rPr lang="en-US" dirty="0" smtClean="0">
                <a:latin typeface="Arial" pitchFamily="34" charset="0"/>
                <a:cs typeface="Arial" pitchFamily="34" charset="0"/>
              </a:rPr>
              <a:t>Depending on the </a:t>
            </a:r>
            <a:r>
              <a:rPr lang="en-US" dirty="0" smtClean="0">
                <a:solidFill>
                  <a:srgbClr val="FFC000"/>
                </a:solidFill>
                <a:latin typeface="Arial" pitchFamily="34" charset="0"/>
                <a:cs typeface="Arial" pitchFamily="34" charset="0"/>
              </a:rPr>
              <a:t>geomorphological features</a:t>
            </a:r>
            <a:r>
              <a:rPr lang="en-US" dirty="0" smtClean="0">
                <a:latin typeface="Arial" pitchFamily="34" charset="0"/>
                <a:cs typeface="Arial" pitchFamily="34" charset="0"/>
              </a:rPr>
              <a:t>, coastal zones of Bangladesh can </a:t>
            </a:r>
            <a:r>
              <a:rPr lang="en-US" b="1" dirty="0" smtClean="0">
                <a:solidFill>
                  <a:srgbClr val="FFC000"/>
                </a:solidFill>
                <a:latin typeface="Arial" pitchFamily="34" charset="0"/>
                <a:cs typeface="Arial" pitchFamily="34" charset="0"/>
              </a:rPr>
              <a:t>broadly be divided into three regions</a:t>
            </a:r>
            <a:r>
              <a:rPr lang="en-US" dirty="0" smtClean="0">
                <a:latin typeface="Arial" pitchFamily="34" charset="0"/>
                <a:cs typeface="Arial" pitchFamily="34" charset="0"/>
              </a:rPr>
              <a:t>:</a:t>
            </a:r>
          </a:p>
          <a:p>
            <a:pPr marL="0" indent="0" algn="just">
              <a:lnSpc>
                <a:spcPct val="110000"/>
              </a:lnSpc>
              <a:buClr>
                <a:schemeClr val="tx1"/>
              </a:buClr>
              <a:buNone/>
            </a:pPr>
            <a:endParaRPr lang="en-US" b="1" dirty="0" smtClean="0">
              <a:latin typeface="Arial" pitchFamily="34" charset="0"/>
              <a:cs typeface="Arial" pitchFamily="34" charset="0"/>
            </a:endParaRPr>
          </a:p>
          <a:p>
            <a:pPr marL="280988" indent="-280988" algn="just">
              <a:lnSpc>
                <a:spcPct val="110000"/>
              </a:lnSpc>
              <a:buClr>
                <a:schemeClr val="tx1"/>
              </a:buClr>
              <a:buFont typeface="+mj-lt"/>
              <a:buAutoNum type="arabicPeriod"/>
            </a:pPr>
            <a:r>
              <a:rPr lang="en-US" b="1" u="sng" dirty="0" smtClean="0">
                <a:latin typeface="Arial" pitchFamily="34" charset="0"/>
                <a:cs typeface="Arial" pitchFamily="34" charset="0"/>
              </a:rPr>
              <a:t>The Eastern Region:</a:t>
            </a:r>
            <a:r>
              <a:rPr lang="en-US" b="1" dirty="0" smtClean="0">
                <a:latin typeface="Arial" pitchFamily="34" charset="0"/>
                <a:cs typeface="Arial" pitchFamily="34" charset="0"/>
              </a:rPr>
              <a:t> </a:t>
            </a:r>
            <a:r>
              <a:rPr lang="en-US" dirty="0" smtClean="0">
                <a:latin typeface="Arial" pitchFamily="34" charset="0"/>
                <a:cs typeface="Arial" pitchFamily="34" charset="0"/>
              </a:rPr>
              <a:t>Morphologically the eastern coastline of Bangladesh started from the big </a:t>
            </a:r>
            <a:r>
              <a:rPr lang="en-US" b="1" dirty="0" err="1" smtClean="0">
                <a:solidFill>
                  <a:schemeClr val="bg2">
                    <a:lumMod val="40000"/>
                    <a:lumOff val="60000"/>
                  </a:schemeClr>
                </a:solidFill>
                <a:latin typeface="Arial" pitchFamily="34" charset="0"/>
                <a:cs typeface="Arial" pitchFamily="34" charset="0"/>
              </a:rPr>
              <a:t>Feni</a:t>
            </a:r>
            <a:r>
              <a:rPr lang="en-US" b="1" dirty="0" smtClean="0">
                <a:solidFill>
                  <a:schemeClr val="bg2">
                    <a:lumMod val="40000"/>
                    <a:lumOff val="60000"/>
                  </a:schemeClr>
                </a:solidFill>
                <a:latin typeface="Arial" pitchFamily="34" charset="0"/>
                <a:cs typeface="Arial" pitchFamily="34" charset="0"/>
              </a:rPr>
              <a:t> river to </a:t>
            </a:r>
            <a:r>
              <a:rPr lang="en-US" b="1" dirty="0" err="1" smtClean="0">
                <a:solidFill>
                  <a:schemeClr val="bg2">
                    <a:lumMod val="40000"/>
                    <a:lumOff val="60000"/>
                  </a:schemeClr>
                </a:solidFill>
                <a:latin typeface="Arial" pitchFamily="34" charset="0"/>
                <a:cs typeface="Arial" pitchFamily="34" charset="0"/>
              </a:rPr>
              <a:t>Badar</a:t>
            </a:r>
            <a:r>
              <a:rPr lang="en-US" b="1" dirty="0" smtClean="0">
                <a:solidFill>
                  <a:schemeClr val="bg2">
                    <a:lumMod val="40000"/>
                    <a:lumOff val="60000"/>
                  </a:schemeClr>
                </a:solidFill>
                <a:latin typeface="Arial" pitchFamily="34" charset="0"/>
                <a:cs typeface="Arial" pitchFamily="34" charset="0"/>
              </a:rPr>
              <a:t> </a:t>
            </a:r>
            <a:r>
              <a:rPr lang="en-US" b="1" dirty="0" err="1" smtClean="0">
                <a:solidFill>
                  <a:schemeClr val="bg2">
                    <a:lumMod val="40000"/>
                    <a:lumOff val="60000"/>
                  </a:schemeClr>
                </a:solidFill>
                <a:latin typeface="Arial" pitchFamily="34" charset="0"/>
                <a:cs typeface="Arial" pitchFamily="34" charset="0"/>
              </a:rPr>
              <a:t>Mokam</a:t>
            </a:r>
            <a:r>
              <a:rPr lang="en-US" b="1" dirty="0" smtClean="0">
                <a:solidFill>
                  <a:schemeClr val="bg2">
                    <a:lumMod val="40000"/>
                    <a:lumOff val="60000"/>
                  </a:schemeClr>
                </a:solidFill>
                <a:latin typeface="Arial" pitchFamily="34" charset="0"/>
                <a:cs typeface="Arial" pitchFamily="34" charset="0"/>
              </a:rPr>
              <a:t> (southern tip of the mainland) along Chittagong</a:t>
            </a:r>
            <a:r>
              <a:rPr lang="en-US" dirty="0" smtClean="0">
                <a:solidFill>
                  <a:schemeClr val="bg2">
                    <a:lumMod val="40000"/>
                    <a:lumOff val="60000"/>
                  </a:schemeClr>
                </a:solidFill>
                <a:latin typeface="Arial" pitchFamily="34" charset="0"/>
                <a:cs typeface="Arial" pitchFamily="34" charset="0"/>
              </a:rPr>
              <a:t> </a:t>
            </a:r>
            <a:r>
              <a:rPr lang="en-US" dirty="0" smtClean="0">
                <a:latin typeface="Arial" pitchFamily="34" charset="0"/>
                <a:cs typeface="Arial" pitchFamily="34" charset="0"/>
              </a:rPr>
              <a:t>running parallel to the young (Tertiary) folded hill ranges. </a:t>
            </a:r>
          </a:p>
        </p:txBody>
      </p:sp>
      <p:pic>
        <p:nvPicPr>
          <p:cNvPr id="4" name="Picture 10"/>
          <p:cNvPicPr>
            <a:picLocks noChangeAspect="1" noChangeArrowheads="1"/>
          </p:cNvPicPr>
          <p:nvPr/>
        </p:nvPicPr>
        <p:blipFill>
          <a:blip r:embed="rId2" cstate="print"/>
          <a:srcRect/>
          <a:stretch>
            <a:fillRect/>
          </a:stretch>
        </p:blipFill>
        <p:spPr bwMode="auto">
          <a:xfrm>
            <a:off x="5638800" y="1219200"/>
            <a:ext cx="3505200" cy="2209800"/>
          </a:xfrm>
          <a:prstGeom prst="rect">
            <a:avLst/>
          </a:prstGeom>
          <a:noFill/>
          <a:ln w="9525">
            <a:noFill/>
            <a:miter lim="800000"/>
            <a:headEnd/>
            <a:tailEnd/>
          </a:ln>
          <a:effectLst/>
        </p:spPr>
      </p:pic>
      <p:pic>
        <p:nvPicPr>
          <p:cNvPr id="3074" name="Picture 2" descr="H:\Documents and Settings\MARZIA\Desktop\ESC.jpg"/>
          <p:cNvPicPr>
            <a:picLocks noChangeAspect="1" noChangeArrowheads="1"/>
          </p:cNvPicPr>
          <p:nvPr/>
        </p:nvPicPr>
        <p:blipFill>
          <a:blip r:embed="rId3" cstate="print"/>
          <a:srcRect/>
          <a:stretch>
            <a:fillRect/>
          </a:stretch>
        </p:blipFill>
        <p:spPr bwMode="auto">
          <a:xfrm>
            <a:off x="7543800" y="3429000"/>
            <a:ext cx="1295400" cy="3098679"/>
          </a:xfrm>
          <a:prstGeom prst="rect">
            <a:avLst/>
          </a:prstGeom>
          <a:noFill/>
        </p:spPr>
      </p:pic>
      <p:sp>
        <p:nvSpPr>
          <p:cNvPr id="5" name="Right Brace 4"/>
          <p:cNvSpPr/>
          <p:nvPr/>
        </p:nvSpPr>
        <p:spPr>
          <a:xfrm rot="5400000">
            <a:off x="7086600" y="2286000"/>
            <a:ext cx="1676400" cy="1066800"/>
          </a:xfrm>
          <a:prstGeom prst="rightBrace">
            <a:avLst>
              <a:gd name="adj1" fmla="val 8333"/>
              <a:gd name="adj2" fmla="val 50000"/>
            </a:avLst>
          </a:prstGeom>
          <a:ln w="28575">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ransition>
    <p:wedg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066800"/>
            <a:ext cx="5334000" cy="5791200"/>
          </a:xfrm>
        </p:spPr>
        <p:txBody>
          <a:bodyPr>
            <a:normAutofit/>
          </a:bodyPr>
          <a:lstStyle/>
          <a:p>
            <a:pPr marL="280988" indent="-280988" algn="just">
              <a:lnSpc>
                <a:spcPct val="110000"/>
              </a:lnSpc>
              <a:buClr>
                <a:schemeClr val="tx1"/>
              </a:buClr>
              <a:buFont typeface="+mj-lt"/>
              <a:buAutoNum type="arabicPeriod" startAt="2"/>
            </a:pPr>
            <a:r>
              <a:rPr lang="en-US" b="1" u="sng" dirty="0" smtClean="0">
                <a:latin typeface="Arial" pitchFamily="34" charset="0"/>
                <a:cs typeface="Arial" pitchFamily="34" charset="0"/>
              </a:rPr>
              <a:t>The Central Region:</a:t>
            </a:r>
            <a:r>
              <a:rPr lang="en-US" b="1" dirty="0" smtClean="0">
                <a:latin typeface="Arial" pitchFamily="34" charset="0"/>
                <a:cs typeface="Arial" pitchFamily="34" charset="0"/>
              </a:rPr>
              <a:t> </a:t>
            </a:r>
            <a:r>
              <a:rPr lang="en-US" dirty="0" smtClean="0">
                <a:latin typeface="Arial" pitchFamily="34" charset="0"/>
                <a:cs typeface="Arial" pitchFamily="34" charset="0"/>
              </a:rPr>
              <a:t>This region begins from the </a:t>
            </a:r>
            <a:r>
              <a:rPr lang="en-US" b="1" dirty="0" err="1" smtClean="0">
                <a:solidFill>
                  <a:schemeClr val="bg2">
                    <a:lumMod val="40000"/>
                    <a:lumOff val="60000"/>
                  </a:schemeClr>
                </a:solidFill>
                <a:latin typeface="Arial" pitchFamily="34" charset="0"/>
                <a:cs typeface="Arial" pitchFamily="34" charset="0"/>
              </a:rPr>
              <a:t>Tetulia</a:t>
            </a:r>
            <a:r>
              <a:rPr lang="en-US" b="1" dirty="0" smtClean="0">
                <a:solidFill>
                  <a:schemeClr val="bg2">
                    <a:lumMod val="40000"/>
                    <a:lumOff val="60000"/>
                  </a:schemeClr>
                </a:solidFill>
                <a:latin typeface="Arial" pitchFamily="34" charset="0"/>
                <a:cs typeface="Arial" pitchFamily="34" charset="0"/>
              </a:rPr>
              <a:t> river to the big </a:t>
            </a:r>
            <a:r>
              <a:rPr lang="en-US" b="1" dirty="0" err="1" smtClean="0">
                <a:solidFill>
                  <a:schemeClr val="bg2">
                    <a:lumMod val="40000"/>
                    <a:lumOff val="60000"/>
                  </a:schemeClr>
                </a:solidFill>
                <a:latin typeface="Arial" pitchFamily="34" charset="0"/>
                <a:cs typeface="Arial" pitchFamily="34" charset="0"/>
              </a:rPr>
              <a:t>Feni</a:t>
            </a:r>
            <a:r>
              <a:rPr lang="en-US" b="1" dirty="0" smtClean="0">
                <a:solidFill>
                  <a:schemeClr val="bg2">
                    <a:lumMod val="40000"/>
                    <a:lumOff val="60000"/>
                  </a:schemeClr>
                </a:solidFill>
                <a:latin typeface="Arial" pitchFamily="34" charset="0"/>
                <a:cs typeface="Arial" pitchFamily="34" charset="0"/>
              </a:rPr>
              <a:t> river estuary including the mouth of the Meghna river </a:t>
            </a:r>
            <a:r>
              <a:rPr lang="en-US" b="1" dirty="0" err="1" smtClean="0">
                <a:solidFill>
                  <a:schemeClr val="bg2">
                    <a:lumMod val="40000"/>
                    <a:lumOff val="60000"/>
                  </a:schemeClr>
                </a:solidFill>
                <a:latin typeface="Arial" pitchFamily="34" charset="0"/>
                <a:cs typeface="Arial" pitchFamily="34" charset="0"/>
              </a:rPr>
              <a:t>upto</a:t>
            </a:r>
            <a:r>
              <a:rPr lang="en-US" b="1" dirty="0" smtClean="0">
                <a:solidFill>
                  <a:schemeClr val="bg2">
                    <a:lumMod val="40000"/>
                    <a:lumOff val="60000"/>
                  </a:schemeClr>
                </a:solidFill>
                <a:latin typeface="Arial" pitchFamily="34" charset="0"/>
                <a:cs typeface="Arial" pitchFamily="34" charset="0"/>
              </a:rPr>
              <a:t> the confluence of the Padma (Ganges-Brahmaputra) and the Meghna river near </a:t>
            </a:r>
            <a:r>
              <a:rPr lang="en-US" b="1" dirty="0" err="1" smtClean="0">
                <a:solidFill>
                  <a:schemeClr val="bg2">
                    <a:lumMod val="40000"/>
                    <a:lumOff val="60000"/>
                  </a:schemeClr>
                </a:solidFill>
                <a:latin typeface="Arial" pitchFamily="34" charset="0"/>
                <a:cs typeface="Arial" pitchFamily="34" charset="0"/>
              </a:rPr>
              <a:t>Chandpur</a:t>
            </a:r>
            <a:r>
              <a:rPr lang="en-US" b="1" dirty="0" smtClean="0">
                <a:solidFill>
                  <a:schemeClr val="bg2">
                    <a:lumMod val="40000"/>
                    <a:lumOff val="60000"/>
                  </a:schemeClr>
                </a:solidFill>
                <a:latin typeface="Arial" pitchFamily="34" charset="0"/>
                <a:cs typeface="Arial" pitchFamily="34" charset="0"/>
              </a:rPr>
              <a:t>.</a:t>
            </a:r>
            <a:r>
              <a:rPr lang="en-US" dirty="0" smtClean="0">
                <a:latin typeface="Arial" pitchFamily="34" charset="0"/>
                <a:cs typeface="Arial" pitchFamily="34" charset="0"/>
              </a:rPr>
              <a:t> </a:t>
            </a:r>
          </a:p>
          <a:p>
            <a:pPr>
              <a:buNone/>
            </a:pPr>
            <a:endParaRPr lang="en-US" dirty="0"/>
          </a:p>
        </p:txBody>
      </p:sp>
      <p:sp>
        <p:nvSpPr>
          <p:cNvPr id="4" name="Title 1"/>
          <p:cNvSpPr>
            <a:spLocks noGrp="1"/>
          </p:cNvSpPr>
          <p:nvPr>
            <p:ph type="title"/>
          </p:nvPr>
        </p:nvSpPr>
        <p:spPr>
          <a:xfrm>
            <a:off x="304800" y="152400"/>
            <a:ext cx="8382000" cy="609600"/>
          </a:xfrm>
        </p:spPr>
        <p:txBody>
          <a:bodyPr>
            <a:normAutofit fontScale="90000"/>
          </a:bodyPr>
          <a:lstStyle/>
          <a:p>
            <a:pPr algn="ctr"/>
            <a:r>
              <a:rPr lang="en-US" sz="4200" b="1" dirty="0" smtClean="0"/>
              <a:t>THE COASTAL ZONE OF BANGLADESH</a:t>
            </a:r>
            <a:endParaRPr lang="en-US" sz="4200" dirty="0"/>
          </a:p>
        </p:txBody>
      </p:sp>
      <p:pic>
        <p:nvPicPr>
          <p:cNvPr id="5" name="Picture 10"/>
          <p:cNvPicPr>
            <a:picLocks noChangeAspect="1" noChangeArrowheads="1"/>
          </p:cNvPicPr>
          <p:nvPr/>
        </p:nvPicPr>
        <p:blipFill>
          <a:blip r:embed="rId2" cstate="print"/>
          <a:srcRect/>
          <a:stretch>
            <a:fillRect/>
          </a:stretch>
        </p:blipFill>
        <p:spPr bwMode="auto">
          <a:xfrm>
            <a:off x="5486400" y="1219200"/>
            <a:ext cx="3657600" cy="2209800"/>
          </a:xfrm>
          <a:prstGeom prst="rect">
            <a:avLst/>
          </a:prstGeom>
          <a:noFill/>
          <a:ln w="9525">
            <a:noFill/>
            <a:miter lim="800000"/>
            <a:headEnd/>
            <a:tailEnd/>
          </a:ln>
          <a:effectLst/>
        </p:spPr>
      </p:pic>
      <p:pic>
        <p:nvPicPr>
          <p:cNvPr id="2050" name="Picture 2" descr="H:\Documents and Settings\MARZIA\Desktop\CCZ.jpg"/>
          <p:cNvPicPr>
            <a:picLocks noChangeAspect="1" noChangeArrowheads="1"/>
          </p:cNvPicPr>
          <p:nvPr/>
        </p:nvPicPr>
        <p:blipFill>
          <a:blip r:embed="rId3" cstate="print"/>
          <a:srcRect/>
          <a:stretch>
            <a:fillRect/>
          </a:stretch>
        </p:blipFill>
        <p:spPr bwMode="auto">
          <a:xfrm>
            <a:off x="6324600" y="3492500"/>
            <a:ext cx="1676400" cy="3136900"/>
          </a:xfrm>
          <a:prstGeom prst="rect">
            <a:avLst/>
          </a:prstGeom>
          <a:noFill/>
        </p:spPr>
      </p:pic>
      <p:sp>
        <p:nvSpPr>
          <p:cNvPr id="6" name="Right Brace 5"/>
          <p:cNvSpPr/>
          <p:nvPr/>
        </p:nvSpPr>
        <p:spPr>
          <a:xfrm rot="5400000">
            <a:off x="6210300" y="2476500"/>
            <a:ext cx="1828800" cy="838200"/>
          </a:xfrm>
          <a:prstGeom prst="rightBrace">
            <a:avLst>
              <a:gd name="adj1" fmla="val 8333"/>
              <a:gd name="adj2" fmla="val 50000"/>
            </a:avLst>
          </a:prstGeom>
          <a:ln w="28575">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ransition>
    <p:wipe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143000"/>
            <a:ext cx="5715000" cy="5715000"/>
          </a:xfrm>
        </p:spPr>
        <p:txBody>
          <a:bodyPr>
            <a:normAutofit/>
          </a:bodyPr>
          <a:lstStyle/>
          <a:p>
            <a:pPr marL="339725" indent="-339725" algn="just">
              <a:buFont typeface="+mj-lt"/>
              <a:buAutoNum type="arabicPeriod" startAt="3"/>
            </a:pPr>
            <a:r>
              <a:rPr lang="en-US" b="1" u="sng" dirty="0" smtClean="0">
                <a:latin typeface="Arial" pitchFamily="34" charset="0"/>
                <a:cs typeface="Arial" pitchFamily="34" charset="0"/>
              </a:rPr>
              <a:t>The Western Region:</a:t>
            </a:r>
            <a:r>
              <a:rPr lang="en-US" b="1" dirty="0" smtClean="0">
                <a:latin typeface="Arial" pitchFamily="34" charset="0"/>
                <a:cs typeface="Arial" pitchFamily="34" charset="0"/>
              </a:rPr>
              <a:t> </a:t>
            </a:r>
            <a:r>
              <a:rPr lang="en-US" dirty="0" smtClean="0">
                <a:latin typeface="Arial" pitchFamily="34" charset="0"/>
                <a:cs typeface="Arial" pitchFamily="34" charset="0"/>
              </a:rPr>
              <a:t>The western region covers the coastline westward from the </a:t>
            </a:r>
            <a:r>
              <a:rPr lang="en-US" b="1" dirty="0" err="1" smtClean="0">
                <a:solidFill>
                  <a:schemeClr val="bg2">
                    <a:lumMod val="40000"/>
                    <a:lumOff val="60000"/>
                  </a:schemeClr>
                </a:solidFill>
                <a:latin typeface="Arial" pitchFamily="34" charset="0"/>
                <a:cs typeface="Arial" pitchFamily="34" charset="0"/>
              </a:rPr>
              <a:t>Tetulia</a:t>
            </a:r>
            <a:r>
              <a:rPr lang="en-US" b="1" dirty="0" smtClean="0">
                <a:solidFill>
                  <a:schemeClr val="bg2">
                    <a:lumMod val="40000"/>
                    <a:lumOff val="60000"/>
                  </a:schemeClr>
                </a:solidFill>
                <a:latin typeface="Arial" pitchFamily="34" charset="0"/>
                <a:cs typeface="Arial" pitchFamily="34" charset="0"/>
              </a:rPr>
              <a:t> River to the international boundary (India) located at the </a:t>
            </a:r>
            <a:r>
              <a:rPr lang="en-US" b="1" dirty="0" err="1" smtClean="0">
                <a:solidFill>
                  <a:schemeClr val="bg2">
                    <a:lumMod val="40000"/>
                    <a:lumOff val="60000"/>
                  </a:schemeClr>
                </a:solidFill>
                <a:latin typeface="Arial" pitchFamily="34" charset="0"/>
                <a:cs typeface="Arial" pitchFamily="34" charset="0"/>
              </a:rPr>
              <a:t>Hariabangha</a:t>
            </a:r>
            <a:r>
              <a:rPr lang="en-US" b="1" dirty="0" smtClean="0">
                <a:solidFill>
                  <a:schemeClr val="bg2">
                    <a:lumMod val="40000"/>
                    <a:lumOff val="60000"/>
                  </a:schemeClr>
                </a:solidFill>
                <a:latin typeface="Arial" pitchFamily="34" charset="0"/>
                <a:cs typeface="Arial" pitchFamily="34" charset="0"/>
              </a:rPr>
              <a:t> River</a:t>
            </a:r>
            <a:r>
              <a:rPr lang="en-US" dirty="0" smtClean="0">
                <a:latin typeface="Arial" pitchFamily="34" charset="0"/>
                <a:cs typeface="Arial" pitchFamily="34" charset="0"/>
              </a:rPr>
              <a:t>. The region is mostly covered with dense mangrove forests with deeply scoured tidal channels of the tidal plain overlapping Ganges delta.</a:t>
            </a:r>
          </a:p>
          <a:p>
            <a:pPr>
              <a:buNone/>
            </a:pPr>
            <a:endParaRPr lang="en-US" dirty="0"/>
          </a:p>
        </p:txBody>
      </p:sp>
      <p:sp>
        <p:nvSpPr>
          <p:cNvPr id="4" name="Title 1"/>
          <p:cNvSpPr>
            <a:spLocks noGrp="1"/>
          </p:cNvSpPr>
          <p:nvPr>
            <p:ph type="title"/>
          </p:nvPr>
        </p:nvSpPr>
        <p:spPr>
          <a:xfrm>
            <a:off x="304800" y="152400"/>
            <a:ext cx="8382000" cy="780288"/>
          </a:xfrm>
        </p:spPr>
        <p:txBody>
          <a:bodyPr>
            <a:normAutofit/>
          </a:bodyPr>
          <a:lstStyle/>
          <a:p>
            <a:pPr algn="ctr"/>
            <a:r>
              <a:rPr lang="en-US" sz="4200" b="1" dirty="0" smtClean="0"/>
              <a:t>THE COASTAL ZONE OF BANGLADESH</a:t>
            </a:r>
            <a:endParaRPr lang="en-US" sz="4200" dirty="0"/>
          </a:p>
        </p:txBody>
      </p:sp>
      <p:pic>
        <p:nvPicPr>
          <p:cNvPr id="5" name="Picture 10"/>
          <p:cNvPicPr>
            <a:picLocks noChangeAspect="1" noChangeArrowheads="1"/>
          </p:cNvPicPr>
          <p:nvPr/>
        </p:nvPicPr>
        <p:blipFill>
          <a:blip r:embed="rId2" cstate="print"/>
          <a:srcRect/>
          <a:stretch>
            <a:fillRect/>
          </a:stretch>
        </p:blipFill>
        <p:spPr bwMode="auto">
          <a:xfrm>
            <a:off x="5867400" y="1219200"/>
            <a:ext cx="3276600" cy="2209800"/>
          </a:xfrm>
          <a:prstGeom prst="rect">
            <a:avLst/>
          </a:prstGeom>
          <a:noFill/>
          <a:ln w="9525">
            <a:noFill/>
            <a:miter lim="800000"/>
            <a:headEnd/>
            <a:tailEnd/>
          </a:ln>
          <a:effectLst/>
        </p:spPr>
      </p:pic>
      <p:pic>
        <p:nvPicPr>
          <p:cNvPr id="1026" name="Picture 2" descr="H:\Documents and Settings\MARZIA\Desktop\WCZ.jpg"/>
          <p:cNvPicPr>
            <a:picLocks noChangeAspect="1" noChangeArrowheads="1"/>
          </p:cNvPicPr>
          <p:nvPr/>
        </p:nvPicPr>
        <p:blipFill>
          <a:blip r:embed="rId3" cstate="print"/>
          <a:srcRect/>
          <a:stretch>
            <a:fillRect/>
          </a:stretch>
        </p:blipFill>
        <p:spPr bwMode="auto">
          <a:xfrm>
            <a:off x="5867400" y="3581400"/>
            <a:ext cx="3276600" cy="2895600"/>
          </a:xfrm>
          <a:prstGeom prst="rect">
            <a:avLst/>
          </a:prstGeom>
          <a:noFill/>
        </p:spPr>
      </p:pic>
      <p:sp>
        <p:nvSpPr>
          <p:cNvPr id="12" name="Right Brace 11"/>
          <p:cNvSpPr/>
          <p:nvPr/>
        </p:nvSpPr>
        <p:spPr>
          <a:xfrm rot="5400000">
            <a:off x="5905500" y="2400300"/>
            <a:ext cx="1524000" cy="990600"/>
          </a:xfrm>
          <a:prstGeom prst="rightBrace">
            <a:avLst>
              <a:gd name="adj1" fmla="val 8333"/>
              <a:gd name="adj2" fmla="val 50000"/>
            </a:avLst>
          </a:prstGeom>
          <a:ln w="28575">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ransition>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52400"/>
            <a:ext cx="8229600" cy="609600"/>
          </a:xfrm>
        </p:spPr>
        <p:txBody>
          <a:bodyPr>
            <a:normAutofit fontScale="90000"/>
          </a:bodyPr>
          <a:lstStyle/>
          <a:p>
            <a:r>
              <a:rPr lang="en-US" dirty="0" smtClean="0"/>
              <a:t>Coastal and marine ecosystems</a:t>
            </a:r>
            <a:endParaRPr lang="en-US" dirty="0"/>
          </a:p>
        </p:txBody>
      </p:sp>
      <p:sp>
        <p:nvSpPr>
          <p:cNvPr id="3" name="Content Placeholder 2"/>
          <p:cNvSpPr>
            <a:spLocks noGrp="1"/>
          </p:cNvSpPr>
          <p:nvPr>
            <p:ph idx="1"/>
          </p:nvPr>
        </p:nvSpPr>
        <p:spPr>
          <a:xfrm>
            <a:off x="0" y="838200"/>
            <a:ext cx="9144000" cy="6019800"/>
          </a:xfrm>
        </p:spPr>
        <p:txBody>
          <a:bodyPr>
            <a:normAutofit/>
          </a:bodyPr>
          <a:lstStyle/>
          <a:p>
            <a:pPr>
              <a:buNone/>
            </a:pPr>
            <a:r>
              <a:rPr lang="en-US" sz="2800" b="1" dirty="0" smtClean="0">
                <a:solidFill>
                  <a:srgbClr val="FF0000"/>
                </a:solidFill>
              </a:rPr>
              <a:t>Mangroves</a:t>
            </a:r>
            <a:r>
              <a:rPr lang="en-US" dirty="0" smtClean="0"/>
              <a:t>:</a:t>
            </a:r>
          </a:p>
          <a:p>
            <a:r>
              <a:rPr lang="en-US" dirty="0" smtClean="0"/>
              <a:t>Mangroves are the </a:t>
            </a:r>
            <a:r>
              <a:rPr lang="en-US" b="1" dirty="0" smtClean="0">
                <a:solidFill>
                  <a:srgbClr val="FFC000"/>
                </a:solidFill>
              </a:rPr>
              <a:t>transition zones between terrestrial and marine environments</a:t>
            </a:r>
            <a:r>
              <a:rPr lang="en-US" dirty="0" smtClean="0"/>
              <a:t>, they are the salt-tolerant forest ecosystems of tropical and sub-tropical areas of the world.</a:t>
            </a:r>
          </a:p>
          <a:p>
            <a:endParaRPr lang="en-US" sz="900" dirty="0" smtClean="0"/>
          </a:p>
          <a:p>
            <a:r>
              <a:rPr lang="en-US" b="1" dirty="0" smtClean="0">
                <a:solidFill>
                  <a:srgbClr val="FFC000"/>
                </a:solidFill>
              </a:rPr>
              <a:t>Mangrove ecosystem is a suitable feeding</a:t>
            </a:r>
            <a:r>
              <a:rPr lang="en-US" dirty="0" smtClean="0"/>
              <a:t>, breeding and nursery ground for various marine, estuarine and freshwater fishery resources. Many researchers around the world highlighted the importance of mangroves as n</a:t>
            </a:r>
            <a:r>
              <a:rPr lang="en-US" dirty="0" smtClean="0">
                <a:solidFill>
                  <a:srgbClr val="FFC000"/>
                </a:solidFill>
              </a:rPr>
              <a:t>ursery grounds of larval and juvenile stages of fishes, shrimps, crabs and cockles</a:t>
            </a:r>
            <a:r>
              <a:rPr lang="en-US" dirty="0" smtClean="0"/>
              <a:t>;</a:t>
            </a:r>
          </a:p>
          <a:p>
            <a:endParaRPr lang="en-US" sz="800" dirty="0" smtClean="0"/>
          </a:p>
          <a:p>
            <a:r>
              <a:rPr lang="en-US" dirty="0" smtClean="0"/>
              <a:t>The </a:t>
            </a:r>
            <a:r>
              <a:rPr lang="en-US" dirty="0" smtClean="0">
                <a:solidFill>
                  <a:srgbClr val="FFC000"/>
                </a:solidFill>
              </a:rPr>
              <a:t>net-like spread root system of the mangrove </a:t>
            </a:r>
            <a:r>
              <a:rPr lang="en-US" dirty="0" smtClean="0"/>
              <a:t>acts as a </a:t>
            </a:r>
            <a:r>
              <a:rPr lang="en-US" dirty="0" smtClean="0">
                <a:solidFill>
                  <a:srgbClr val="FFC000"/>
                </a:solidFill>
              </a:rPr>
              <a:t>coastal stabilizer and binders of sediment </a:t>
            </a:r>
            <a:r>
              <a:rPr lang="en-US" dirty="0" smtClean="0"/>
              <a:t>and thus aids in preventing erosion in the mangrove areas.</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52400"/>
            <a:ext cx="8229600" cy="533400"/>
          </a:xfrm>
        </p:spPr>
        <p:txBody>
          <a:bodyPr>
            <a:normAutofit fontScale="90000"/>
          </a:bodyPr>
          <a:lstStyle/>
          <a:p>
            <a:r>
              <a:rPr lang="en-US" dirty="0" smtClean="0"/>
              <a:t>The Khulna </a:t>
            </a:r>
            <a:r>
              <a:rPr lang="en-US" dirty="0" err="1" smtClean="0"/>
              <a:t>Sunderbans</a:t>
            </a:r>
            <a:endParaRPr lang="en-US" dirty="0"/>
          </a:p>
        </p:txBody>
      </p:sp>
      <p:sp>
        <p:nvSpPr>
          <p:cNvPr id="3" name="Content Placeholder 2"/>
          <p:cNvSpPr>
            <a:spLocks noGrp="1"/>
          </p:cNvSpPr>
          <p:nvPr>
            <p:ph idx="1"/>
          </p:nvPr>
        </p:nvSpPr>
        <p:spPr>
          <a:xfrm>
            <a:off x="0" y="914400"/>
            <a:ext cx="9144000" cy="5943600"/>
          </a:xfrm>
        </p:spPr>
        <p:txBody>
          <a:bodyPr>
            <a:normAutofit lnSpcReduction="10000"/>
          </a:bodyPr>
          <a:lstStyle/>
          <a:p>
            <a:r>
              <a:rPr lang="en-US" sz="2800" dirty="0" smtClean="0">
                <a:effectLst>
                  <a:outerShdw blurRad="38100" dist="38100" dir="2700000" algn="tl">
                    <a:srgbClr val="000000">
                      <a:alpha val="43137"/>
                    </a:srgbClr>
                  </a:outerShdw>
                </a:effectLst>
              </a:rPr>
              <a:t>The major continuous block of mangroves, the ‘</a:t>
            </a:r>
            <a:r>
              <a:rPr lang="en-US" sz="2800" dirty="0" err="1" smtClean="0">
                <a:effectLst>
                  <a:outerShdw blurRad="38100" dist="38100" dir="2700000" algn="tl">
                    <a:srgbClr val="000000">
                      <a:alpha val="43137"/>
                    </a:srgbClr>
                  </a:outerShdw>
                </a:effectLst>
              </a:rPr>
              <a:t>Sunderbans</a:t>
            </a:r>
            <a:r>
              <a:rPr lang="en-US" sz="2800" dirty="0" smtClean="0">
                <a:effectLst>
                  <a:outerShdw blurRad="38100" dist="38100" dir="2700000" algn="tl">
                    <a:srgbClr val="000000">
                      <a:alpha val="43137"/>
                    </a:srgbClr>
                  </a:outerShdw>
                </a:effectLst>
              </a:rPr>
              <a:t>’, lies in the west of the Brahmaputra-</a:t>
            </a:r>
            <a:r>
              <a:rPr lang="en-US" sz="2800" dirty="0" err="1" smtClean="0">
                <a:effectLst>
                  <a:outerShdw blurRad="38100" dist="38100" dir="2700000" algn="tl">
                    <a:srgbClr val="000000">
                      <a:alpha val="43137"/>
                    </a:srgbClr>
                  </a:outerShdw>
                </a:effectLst>
              </a:rPr>
              <a:t>Meghna</a:t>
            </a:r>
            <a:r>
              <a:rPr lang="en-US" sz="2800" dirty="0" smtClean="0">
                <a:effectLst>
                  <a:outerShdw blurRad="38100" dist="38100" dir="2700000" algn="tl">
                    <a:srgbClr val="000000">
                      <a:alpha val="43137"/>
                    </a:srgbClr>
                  </a:outerShdw>
                </a:effectLst>
              </a:rPr>
              <a:t> delta;</a:t>
            </a:r>
          </a:p>
          <a:p>
            <a:endParaRPr lang="en-US" sz="2800" dirty="0" smtClean="0">
              <a:effectLst>
                <a:outerShdw blurRad="38100" dist="38100" dir="2700000" algn="tl">
                  <a:srgbClr val="000000">
                    <a:alpha val="43137"/>
                  </a:srgbClr>
                </a:outerShdw>
              </a:effectLst>
            </a:endParaRPr>
          </a:p>
          <a:p>
            <a:r>
              <a:rPr lang="en-US" sz="2800" dirty="0" smtClean="0">
                <a:solidFill>
                  <a:srgbClr val="FFC000"/>
                </a:solidFill>
                <a:effectLst>
                  <a:outerShdw blurRad="38100" dist="38100" dir="2700000" algn="tl">
                    <a:srgbClr val="000000">
                      <a:alpha val="43137"/>
                    </a:srgbClr>
                  </a:outerShdw>
                </a:effectLst>
              </a:rPr>
              <a:t>It is the largest in the world as a compact single block of mangrove resource</a:t>
            </a:r>
            <a:r>
              <a:rPr lang="en-US" sz="2800" dirty="0" smtClean="0">
                <a:effectLst>
                  <a:outerShdw blurRad="38100" dist="38100" dir="2700000" algn="tl">
                    <a:srgbClr val="000000">
                      <a:alpha val="43137"/>
                    </a:srgbClr>
                  </a:outerShdw>
                </a:effectLst>
              </a:rPr>
              <a:t>. </a:t>
            </a:r>
          </a:p>
          <a:p>
            <a:endParaRPr lang="en-US" sz="2800" dirty="0" smtClean="0">
              <a:effectLst>
                <a:outerShdw blurRad="38100" dist="38100" dir="2700000" algn="tl">
                  <a:srgbClr val="000000">
                    <a:alpha val="43137"/>
                  </a:srgbClr>
                </a:outerShdw>
              </a:effectLst>
            </a:endParaRPr>
          </a:p>
          <a:p>
            <a:r>
              <a:rPr lang="en-US" sz="2800" b="1" dirty="0" smtClean="0">
                <a:solidFill>
                  <a:srgbClr val="FFC000"/>
                </a:solidFill>
                <a:effectLst>
                  <a:outerShdw blurRad="38100" dist="38100" dir="2700000" algn="tl">
                    <a:srgbClr val="000000">
                      <a:alpha val="43137"/>
                    </a:srgbClr>
                  </a:outerShdw>
                </a:effectLst>
              </a:rPr>
              <a:t>It</a:t>
            </a:r>
            <a:r>
              <a:rPr lang="en-US" sz="2800" dirty="0" smtClean="0">
                <a:solidFill>
                  <a:srgbClr val="FFC000"/>
                </a:solidFill>
                <a:effectLst>
                  <a:outerShdw blurRad="38100" dist="38100" dir="2700000" algn="tl">
                    <a:srgbClr val="000000">
                      <a:alpha val="43137"/>
                    </a:srgbClr>
                  </a:outerShdw>
                </a:effectLst>
              </a:rPr>
              <a:t> </a:t>
            </a:r>
            <a:r>
              <a:rPr lang="en-US" sz="2800" b="1" dirty="0" smtClean="0">
                <a:solidFill>
                  <a:srgbClr val="FFC000"/>
                </a:solidFill>
                <a:effectLst>
                  <a:outerShdw blurRad="38100" dist="38100" dir="2700000" algn="tl">
                    <a:srgbClr val="000000">
                      <a:alpha val="43137"/>
                    </a:srgbClr>
                  </a:outerShdw>
                </a:effectLst>
              </a:rPr>
              <a:t>is a complex estuarine ecosystem</a:t>
            </a:r>
            <a:r>
              <a:rPr lang="en-US" sz="2800" dirty="0" smtClean="0">
                <a:effectLst>
                  <a:outerShdw blurRad="38100" dist="38100" dir="2700000" algn="tl">
                    <a:srgbClr val="000000">
                      <a:alpha val="43137"/>
                    </a:srgbClr>
                  </a:outerShdw>
                </a:effectLst>
              </a:rPr>
              <a:t>, dominated by dense forest cover and subject to periodic drying and flooding with the tide cycle of semi diurnal type;</a:t>
            </a:r>
          </a:p>
          <a:p>
            <a:endParaRPr lang="en-US" sz="2800" dirty="0" smtClean="0">
              <a:effectLst>
                <a:outerShdw blurRad="38100" dist="38100" dir="2700000" algn="tl">
                  <a:srgbClr val="000000">
                    <a:alpha val="43137"/>
                  </a:srgbClr>
                </a:outerShdw>
              </a:effectLst>
            </a:endParaRPr>
          </a:p>
          <a:p>
            <a:r>
              <a:rPr lang="en-US" sz="2800" dirty="0" smtClean="0">
                <a:effectLst>
                  <a:outerShdw blurRad="38100" dist="38100" dir="2700000" algn="tl">
                    <a:srgbClr val="000000">
                      <a:alpha val="43137"/>
                    </a:srgbClr>
                  </a:outerShdw>
                </a:effectLst>
              </a:rPr>
              <a:t>The </a:t>
            </a:r>
            <a:r>
              <a:rPr lang="en-US" sz="2800" dirty="0" err="1" smtClean="0">
                <a:effectLst>
                  <a:outerShdw blurRad="38100" dist="38100" dir="2700000" algn="tl">
                    <a:srgbClr val="000000">
                      <a:alpha val="43137"/>
                    </a:srgbClr>
                  </a:outerShdw>
                </a:effectLst>
              </a:rPr>
              <a:t>Sundarbans</a:t>
            </a:r>
            <a:r>
              <a:rPr lang="en-US" sz="2800" dirty="0" smtClean="0">
                <a:effectLst>
                  <a:outerShdw blurRad="38100" dist="38100" dir="2700000" algn="tl">
                    <a:srgbClr val="000000">
                      <a:alpha val="43137"/>
                    </a:srgbClr>
                  </a:outerShdw>
                </a:effectLst>
              </a:rPr>
              <a:t> </a:t>
            </a:r>
            <a:r>
              <a:rPr lang="en-US" sz="2800" b="1" dirty="0" smtClean="0">
                <a:solidFill>
                  <a:srgbClr val="FFC000"/>
                </a:solidFill>
                <a:effectLst>
                  <a:outerShdw blurRad="38100" dist="38100" dir="2700000" algn="tl">
                    <a:srgbClr val="000000">
                      <a:alpha val="43137"/>
                    </a:srgbClr>
                  </a:outerShdw>
                </a:effectLst>
              </a:rPr>
              <a:t>support a rich and diverse fish fauna</a:t>
            </a:r>
            <a:r>
              <a:rPr lang="en-US" sz="2800" dirty="0" smtClean="0">
                <a:solidFill>
                  <a:srgbClr val="FFC000"/>
                </a:solidFill>
                <a:effectLst>
                  <a:outerShdw blurRad="38100" dist="38100" dir="2700000" algn="tl">
                    <a:srgbClr val="000000">
                      <a:alpha val="43137"/>
                    </a:srgbClr>
                  </a:outerShdw>
                </a:effectLst>
              </a:rPr>
              <a:t> </a:t>
            </a:r>
            <a:r>
              <a:rPr lang="en-US" sz="2800" dirty="0" smtClean="0">
                <a:effectLst>
                  <a:outerShdw blurRad="38100" dist="38100" dir="2700000" algn="tl">
                    <a:srgbClr val="000000">
                      <a:alpha val="43137"/>
                    </a:srgbClr>
                  </a:outerShdw>
                </a:effectLst>
              </a:rPr>
              <a:t>of 120 species and over </a:t>
            </a:r>
            <a:r>
              <a:rPr lang="en-US" sz="2800" dirty="0" smtClean="0">
                <a:solidFill>
                  <a:srgbClr val="FFC000"/>
                </a:solidFill>
                <a:effectLst>
                  <a:outerShdw blurRad="38100" dist="38100" dir="2700000" algn="tl">
                    <a:srgbClr val="000000">
                      <a:alpha val="43137"/>
                    </a:srgbClr>
                  </a:outerShdw>
                </a:effectLst>
              </a:rPr>
              <a:t>270 species of birds</a:t>
            </a:r>
            <a:r>
              <a:rPr lang="en-US" sz="2800" dirty="0" smtClean="0">
                <a:effectLst>
                  <a:outerShdw blurRad="38100" dist="38100" dir="2700000" algn="tl">
                    <a:srgbClr val="000000">
                      <a:alpha val="43137"/>
                    </a:srgbClr>
                  </a:outerShdw>
                </a:effectLst>
              </a:rPr>
              <a:t>;</a:t>
            </a:r>
            <a:endParaRPr lang="en-US" sz="2800"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1_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1050</TotalTime>
  <Words>1894</Words>
  <Application>Microsoft Office PowerPoint</Application>
  <PresentationFormat>On-screen Show (4:3)</PresentationFormat>
  <Paragraphs>156</Paragraphs>
  <Slides>29</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29</vt:i4>
      </vt:variant>
    </vt:vector>
  </HeadingPairs>
  <TitlesOfParts>
    <vt:vector size="35" baseType="lpstr">
      <vt:lpstr>Arial</vt:lpstr>
      <vt:lpstr>Calibri</vt:lpstr>
      <vt:lpstr>Constantia</vt:lpstr>
      <vt:lpstr>Wingdings</vt:lpstr>
      <vt:lpstr>Wingdings 2</vt:lpstr>
      <vt:lpstr>1_Flow</vt:lpstr>
      <vt:lpstr>COASTAL AND MARINE RESOURCES OF BANGLADESH</vt:lpstr>
      <vt:lpstr>COASTAL ZONE</vt:lpstr>
      <vt:lpstr>THE COASTAL ZONE OF BANGLADESH</vt:lpstr>
      <vt:lpstr>PowerPoint Presentation</vt:lpstr>
      <vt:lpstr>THE COASTAL ZONE OF BANGLADESH</vt:lpstr>
      <vt:lpstr>THE COASTAL ZONE OF BANGLADESH</vt:lpstr>
      <vt:lpstr>THE COASTAL ZONE OF BANGLADESH</vt:lpstr>
      <vt:lpstr>Coastal and marine ecosystems</vt:lpstr>
      <vt:lpstr>The Khulna Sunderbans</vt:lpstr>
      <vt:lpstr>The Khulna Sunderbans…..</vt:lpstr>
      <vt:lpstr>The Chakaria Sunderbans</vt:lpstr>
      <vt:lpstr>Coral reefs</vt:lpstr>
      <vt:lpstr>Algae and seaweeds</vt:lpstr>
      <vt:lpstr>Geomorphological importance</vt:lpstr>
      <vt:lpstr>Natural calamity</vt:lpstr>
      <vt:lpstr>Natural calamity….</vt:lpstr>
      <vt:lpstr>Present day uses</vt:lpstr>
      <vt:lpstr>COASTAL ZONE MANAGEMENT</vt:lpstr>
      <vt:lpstr>INTEGRATED COASTAL ZONE MANAGEMENT</vt:lpstr>
      <vt:lpstr>WHY COASTAL ZONE IS NEEDED TO BE MANAGED?</vt:lpstr>
      <vt:lpstr>WHY COASTAL ZONE IS NEEDED TO BE MANAGED?.....</vt:lpstr>
      <vt:lpstr>Scope of ICZM in Bangladesh</vt:lpstr>
      <vt:lpstr>ICZM — KEY TO COASTAL DEVELOPMENT IN BANGLADESH</vt:lpstr>
      <vt:lpstr>PowerPoint Presentation</vt:lpstr>
      <vt:lpstr>COASTAL ZONE POLICY (CZPo), (2005)</vt:lpstr>
      <vt:lpstr>COASTAL DEVELOPMENT STRATEGY (CDS), (2006)</vt:lpstr>
      <vt:lpstr>PRIORITY INVESTMENT PROGRAM (PIP), (2004)</vt:lpstr>
      <vt:lpstr>KEY CHALLENGES</vt:lpstr>
      <vt:lpstr>KEY CHALLENGES….</vt:lpstr>
    </vt:vector>
  </TitlesOfParts>
  <Company>MARZIA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COASTAL ZONE MANAGEMENT: STATUS OF BANGLADESH</dc:title>
  <dc:creator>MARZIA</dc:creator>
  <cp:lastModifiedBy>Islam</cp:lastModifiedBy>
  <cp:revision>156</cp:revision>
  <dcterms:created xsi:type="dcterms:W3CDTF">2012-07-25T15:49:31Z</dcterms:created>
  <dcterms:modified xsi:type="dcterms:W3CDTF">2025-03-07T14:34:03Z</dcterms:modified>
</cp:coreProperties>
</file>